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30"/>
  </p:notesMasterIdLst>
  <p:sldIdLst>
    <p:sldId id="257" r:id="rId3"/>
    <p:sldId id="258" r:id="rId4"/>
    <p:sldId id="351" r:id="rId5"/>
    <p:sldId id="314" r:id="rId6"/>
    <p:sldId id="350" r:id="rId7"/>
    <p:sldId id="353" r:id="rId8"/>
    <p:sldId id="354" r:id="rId9"/>
    <p:sldId id="352" r:id="rId10"/>
    <p:sldId id="355" r:id="rId11"/>
    <p:sldId id="357" r:id="rId12"/>
    <p:sldId id="358" r:id="rId13"/>
    <p:sldId id="359" r:id="rId14"/>
    <p:sldId id="366" r:id="rId15"/>
    <p:sldId id="367" r:id="rId16"/>
    <p:sldId id="316" r:id="rId17"/>
    <p:sldId id="323" r:id="rId18"/>
    <p:sldId id="356" r:id="rId19"/>
    <p:sldId id="295" r:id="rId20"/>
    <p:sldId id="371" r:id="rId21"/>
    <p:sldId id="335" r:id="rId22"/>
    <p:sldId id="334" r:id="rId23"/>
    <p:sldId id="300" r:id="rId24"/>
    <p:sldId id="308" r:id="rId25"/>
    <p:sldId id="301" r:id="rId26"/>
    <p:sldId id="292" r:id="rId27"/>
    <p:sldId id="290" r:id="rId28"/>
    <p:sldId id="28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A02F"/>
    <a:srgbClr val="93BECD"/>
    <a:srgbClr val="44697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43" autoAdjust="0"/>
    <p:restoredTop sz="88950" autoAdjust="0"/>
  </p:normalViewPr>
  <p:slideViewPr>
    <p:cSldViewPr>
      <p:cViewPr varScale="1">
        <p:scale>
          <a:sx n="96" d="100"/>
          <a:sy n="96" d="100"/>
        </p:scale>
        <p:origin x="-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Лист1!$C$1</c:f>
              <c:strCache>
                <c:ptCount val="1"/>
                <c:pt idx="0">
                  <c:v>Мир</c:v>
                </c:pt>
              </c:strCache>
            </c:strRef>
          </c:tx>
          <c:spPr>
            <a:solidFill>
              <a:srgbClr val="A9D96A"/>
            </a:solidFill>
          </c:spP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44697D"/>
                    </a:solidFill>
                    <a:latin typeface="Ubuntu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Банковские карты</c:v>
                </c:pt>
                <c:pt idx="1">
                  <c:v>Платежные терминалы</c:v>
                </c:pt>
                <c:pt idx="2">
                  <c:v>Электронные деньги</c:v>
                </c:pt>
                <c:pt idx="3">
                  <c:v>Денежные переводы</c:v>
                </c:pt>
                <c:pt idx="4">
                  <c:v>Интернет-банкинг</c:v>
                </c:pt>
                <c:pt idx="5">
                  <c:v>Мобильная связь</c:v>
                </c:pt>
              </c:strCache>
            </c:strRef>
          </c:cat>
          <c:val>
            <c:numRef>
              <c:f>Лист1!$C$2:$C$7</c:f>
              <c:numCache>
                <c:formatCode>0.00%</c:formatCode>
                <c:ptCount val="6"/>
                <c:pt idx="0">
                  <c:v>0.49000000000000032</c:v>
                </c:pt>
                <c:pt idx="1">
                  <c:v>2.4000000000000035E-2</c:v>
                </c:pt>
                <c:pt idx="2">
                  <c:v>0.14900000000000024</c:v>
                </c:pt>
                <c:pt idx="3">
                  <c:v>0.11899999999999999</c:v>
                </c:pt>
                <c:pt idx="4">
                  <c:v>0.14300000000000004</c:v>
                </c:pt>
                <c:pt idx="5">
                  <c:v>7.5000000000000136E-2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rgbClr val="FE9912"/>
            </a:solidFill>
          </c:spP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44697D"/>
                    </a:solidFill>
                    <a:latin typeface="Ubuntu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Банковские карты</c:v>
                </c:pt>
                <c:pt idx="1">
                  <c:v>Платежные терминалы</c:v>
                </c:pt>
                <c:pt idx="2">
                  <c:v>Электронные деньги</c:v>
                </c:pt>
                <c:pt idx="3">
                  <c:v>Денежные переводы</c:v>
                </c:pt>
                <c:pt idx="4">
                  <c:v>Интернет-банкинг</c:v>
                </c:pt>
                <c:pt idx="5">
                  <c:v>Мобильная связь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0.27900000000000008</c:v>
                </c:pt>
                <c:pt idx="1">
                  <c:v>0.27500000000000002</c:v>
                </c:pt>
                <c:pt idx="2">
                  <c:v>0.14600000000000021</c:v>
                </c:pt>
                <c:pt idx="3">
                  <c:v>0.14400000000000004</c:v>
                </c:pt>
                <c:pt idx="4">
                  <c:v>0.11400000000000013</c:v>
                </c:pt>
                <c:pt idx="5">
                  <c:v>4.20000000000001E-2</c:v>
                </c:pt>
              </c:numCache>
            </c:numRef>
          </c:val>
        </c:ser>
        <c:axId val="82643584"/>
        <c:axId val="82641664"/>
      </c:barChart>
      <c:catAx>
        <c:axId val="82643584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500">
                <a:solidFill>
                  <a:srgbClr val="44697D"/>
                </a:solidFill>
                <a:latin typeface="Ubuntu" pitchFamily="34" charset="0"/>
              </a:defRPr>
            </a:pPr>
            <a:endParaRPr lang="ru-RU"/>
          </a:p>
        </c:txPr>
        <c:crossAx val="82641664"/>
        <c:crosses val="autoZero"/>
        <c:auto val="1"/>
        <c:lblAlgn val="ctr"/>
        <c:lblOffset val="100"/>
      </c:catAx>
      <c:valAx>
        <c:axId val="82641664"/>
        <c:scaling>
          <c:orientation val="minMax"/>
        </c:scaling>
        <c:axPos val="b"/>
        <c:majorGridlines>
          <c:spPr>
            <a:ln>
              <a:solidFill>
                <a:srgbClr val="E2E5E5"/>
              </a:solidFill>
            </a:ln>
          </c:spPr>
        </c:majorGridlines>
        <c:numFmt formatCode="0%" sourceLinked="0"/>
        <c:tickLblPos val="nextTo"/>
        <c:txPr>
          <a:bodyPr/>
          <a:lstStyle/>
          <a:p>
            <a:pPr>
              <a:defRPr sz="1400">
                <a:solidFill>
                  <a:srgbClr val="44697D"/>
                </a:solidFill>
                <a:latin typeface="Ubuntu Light" pitchFamily="34" charset="0"/>
              </a:defRPr>
            </a:pPr>
            <a:endParaRPr lang="ru-RU"/>
          </a:p>
        </c:txPr>
        <c:crossAx val="82643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112257162997261"/>
          <c:y val="0.42404408049955156"/>
          <c:w val="0.15975487876825947"/>
          <c:h val="0.13144109006623036"/>
        </c:manualLayout>
      </c:layout>
      <c:txPr>
        <a:bodyPr/>
        <a:lstStyle/>
        <a:p>
          <a:pPr>
            <a:defRPr>
              <a:solidFill>
                <a:srgbClr val="44697D"/>
              </a:solidFill>
              <a:latin typeface="Ubuntu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dPt>
            <c:idx val="0"/>
            <c:spPr>
              <a:solidFill>
                <a:srgbClr val="FFA02F"/>
              </a:solidFill>
            </c:spPr>
          </c:dPt>
          <c:dPt>
            <c:idx val="1"/>
            <c:spPr>
              <a:solidFill>
                <a:srgbClr val="FFA02F"/>
              </a:solidFill>
            </c:spPr>
          </c:dPt>
          <c:dPt>
            <c:idx val="2"/>
            <c:spPr>
              <a:solidFill>
                <a:srgbClr val="FFA02F"/>
              </a:solidFill>
            </c:spPr>
          </c:dPt>
          <c:dPt>
            <c:idx val="3"/>
            <c:spPr>
              <a:solidFill>
                <a:srgbClr val="6290AA"/>
              </a:solidFill>
            </c:spPr>
          </c:dPt>
          <c:dPt>
            <c:idx val="4"/>
            <c:spPr>
              <a:solidFill>
                <a:srgbClr val="6290AA"/>
              </a:solidFill>
            </c:spPr>
          </c:dPt>
          <c:dPt>
            <c:idx val="5"/>
            <c:spPr>
              <a:solidFill>
                <a:srgbClr val="6290AA"/>
              </a:solidFill>
            </c:spPr>
          </c:dPt>
          <c:dPt>
            <c:idx val="6"/>
            <c:spPr>
              <a:solidFill>
                <a:srgbClr val="92D050"/>
              </a:solidFill>
            </c:spPr>
          </c:dPt>
          <c:dPt>
            <c:idx val="7"/>
            <c:spPr>
              <a:solidFill>
                <a:srgbClr val="92D050"/>
              </a:solidFill>
            </c:spPr>
          </c:dPt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Банк. карты</c:v>
                </c:pt>
                <c:pt idx="1">
                  <c:v>Пер. переводы </c:v>
                </c:pt>
                <c:pt idx="2">
                  <c:v>Пер. эл.кошельки</c:v>
                </c:pt>
                <c:pt idx="3">
                  <c:v>Эл. Кошельки </c:v>
                </c:pt>
                <c:pt idx="4">
                  <c:v>Терминалы </c:v>
                </c:pt>
                <c:pt idx="5">
                  <c:v>Переводы </c:v>
                </c:pt>
                <c:pt idx="6">
                  <c:v>Моб. Коммерция</c:v>
                </c:pt>
                <c:pt idx="7">
                  <c:v>СМС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5</c:v>
                </c:pt>
                <c:pt idx="7">
                  <c:v>5</c:v>
                </c:pt>
              </c:numCache>
            </c:numRef>
          </c:val>
        </c:ser>
        <c:dLbls>
          <c:showVal val="1"/>
        </c:dLbls>
        <c:axId val="133058560"/>
        <c:axId val="133060096"/>
      </c:barChart>
      <c:catAx>
        <c:axId val="13305856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aseline="0">
                <a:solidFill>
                  <a:srgbClr val="44697D"/>
                </a:solidFill>
              </a:defRPr>
            </a:pPr>
            <a:endParaRPr lang="ru-RU"/>
          </a:p>
        </c:txPr>
        <c:crossAx val="133060096"/>
        <c:crosses val="autoZero"/>
        <c:auto val="1"/>
        <c:lblAlgn val="ctr"/>
        <c:lblOffset val="100"/>
      </c:catAx>
      <c:valAx>
        <c:axId val="133060096"/>
        <c:scaling>
          <c:orientation val="minMax"/>
          <c:max val="16"/>
          <c:min val="0"/>
        </c:scaling>
        <c:axPos val="l"/>
        <c:majorGridlines>
          <c:spPr>
            <a:ln>
              <a:solidFill>
                <a:srgbClr val="C0D7DE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6290AA"/>
                </a:solidFill>
              </a:defRPr>
            </a:pPr>
            <a:endParaRPr lang="ru-RU"/>
          </a:p>
        </c:txPr>
        <c:crossAx val="133058560"/>
        <c:crosses val="autoZero"/>
        <c:crossBetween val="between"/>
        <c:majorUnit val="15"/>
        <c:minorUnit val="2"/>
      </c:valAx>
      <c:spPr>
        <a:ln cmpd="dbl">
          <a:prstDash val="solid"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235916388991454"/>
          <c:y val="0.13521235821161942"/>
          <c:w val="0.4521038471402668"/>
          <c:h val="0.7487769383461254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Рынок электронной коммерции</c:v>
                </c:pt>
              </c:strCache>
            </c:strRef>
          </c:tx>
          <c:dPt>
            <c:idx val="0"/>
            <c:spPr>
              <a:solidFill>
                <a:srgbClr val="FFA02F"/>
              </a:solidFill>
            </c:spPr>
          </c:dPt>
          <c:dPt>
            <c:idx val="1"/>
            <c:spPr>
              <a:solidFill>
                <a:srgbClr val="6290AA"/>
              </a:solidFill>
            </c:spPr>
          </c:dPt>
          <c:dPt>
            <c:idx val="3"/>
            <c:spPr>
              <a:solidFill>
                <a:srgbClr val="44697D"/>
              </a:solidFill>
            </c:spPr>
          </c:dPt>
          <c:dLbls>
            <c:dLbl>
              <c:idx val="0"/>
              <c:layout>
                <c:manualLayout>
                  <c:x val="0.15264531386351191"/>
                  <c:y val="-8.0691727448522141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44697D"/>
                      </a:solidFill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</c:dLbl>
            <c:dLbl>
              <c:idx val="1"/>
              <c:layout>
                <c:manualLayout>
                  <c:x val="4.249907655084869E-2"/>
                  <c:y val="-2.6037534503111612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44697D"/>
                      </a:solidFill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</c:dLbl>
            <c:dLbl>
              <c:idx val="2"/>
              <c:layout>
                <c:manualLayout>
                  <c:x val="4.7967248653283535E-2"/>
                  <c:y val="-1.1667195583601721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44697D"/>
                        </a:solidFill>
                      </a:defRPr>
                    </a:pPr>
                    <a:r>
                      <a:rPr lang="ru-RU" sz="1600" b="1" dirty="0" smtClean="0">
                        <a:solidFill>
                          <a:srgbClr val="44697D"/>
                        </a:solidFill>
                      </a:rPr>
                      <a:t>ОСМП Киви 9,1%</a:t>
                    </a:r>
                    <a:endParaRPr lang="ru-RU" b="1" dirty="0" smtClean="0"/>
                  </a:p>
                </c:rich>
              </c:tx>
              <c:spPr/>
              <c:dLblPos val="bestFit"/>
              <c:showVal val="1"/>
              <c:showCatName val="1"/>
            </c:dLbl>
            <c:dLbl>
              <c:idx val="3"/>
              <c:layout>
                <c:manualLayout>
                  <c:x val="0.11739092142658419"/>
                  <c:y val="-5.5032789943836292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44697D"/>
                      </a:solidFill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</c:dLbl>
            <c:dLbl>
              <c:idx val="4"/>
              <c:layout>
                <c:manualLayout>
                  <c:x val="0.24167780028239971"/>
                  <c:y val="-2.7680954979869246E-3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44697D"/>
                        </a:solidFill>
                      </a:defRPr>
                    </a:pPr>
                    <a:r>
                      <a:rPr lang="en-US" b="1" dirty="0" smtClean="0"/>
                      <a:t>QIWI </a:t>
                    </a:r>
                    <a:r>
                      <a:rPr lang="ru-RU" b="1" dirty="0" smtClean="0"/>
                      <a:t>Кошелек</a:t>
                    </a:r>
                    <a:r>
                      <a:rPr lang="en-US" b="1" dirty="0" smtClean="0"/>
                      <a:t>; </a:t>
                    </a:r>
                    <a:r>
                      <a:rPr lang="ru-RU" b="1" dirty="0" smtClean="0"/>
                      <a:t>6,4%</a:t>
                    </a:r>
                    <a:endParaRPr lang="ru-RU" b="1" dirty="0"/>
                  </a:p>
                </c:rich>
              </c:tx>
              <c:spPr/>
              <c:dLblPos val="bestFit"/>
              <c:showVal val="1"/>
              <c:showCatName val="1"/>
            </c:dLbl>
            <c:dLbl>
              <c:idx val="5"/>
              <c:layout>
                <c:manualLayout>
                  <c:x val="4.9051138195074388E-2"/>
                  <c:y val="4.1980558278061346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err="1" smtClean="0">
                        <a:solidFill>
                          <a:srgbClr val="44697D"/>
                        </a:solidFill>
                      </a:rPr>
                      <a:t>Киберплат</a:t>
                    </a:r>
                    <a:r>
                      <a:rPr lang="ru-RU" sz="1600" dirty="0" smtClean="0">
                        <a:solidFill>
                          <a:srgbClr val="44697D"/>
                        </a:solidFill>
                      </a:rPr>
                      <a:t> 5,0</a:t>
                    </a:r>
                    <a:r>
                      <a:rPr lang="ru-RU" sz="1600" dirty="0">
                        <a:solidFill>
                          <a:srgbClr val="44697D"/>
                        </a:solidFill>
                      </a:rPr>
                      <a:t>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</c:dLbl>
            <c:dLbl>
              <c:idx val="6"/>
              <c:layout>
                <c:manualLayout>
                  <c:x val="-8.1464200569022746E-2"/>
                  <c:y val="7.7753665466193084E-2"/>
                </c:manualLayout>
              </c:layout>
              <c:dLblPos val="bestFit"/>
              <c:showVal val="1"/>
              <c:showCatName val="1"/>
            </c:dLbl>
            <c:dLbl>
              <c:idx val="7"/>
              <c:layout>
                <c:manualLayout>
                  <c:x val="-0.17863008098815231"/>
                  <c:y val="4.5096886316419324E-2"/>
                </c:manualLayout>
              </c:layout>
              <c:dLblPos val="bestFit"/>
              <c:showVal val="1"/>
              <c:showCatName val="1"/>
            </c:dLbl>
            <c:dLbl>
              <c:idx val="8"/>
              <c:layout>
                <c:manualLayout>
                  <c:x val="-0.14493250963755988"/>
                  <c:y val="3.5099596885490032E-2"/>
                </c:manualLayout>
              </c:layout>
              <c:dLblPos val="bestFit"/>
              <c:showVal val="1"/>
              <c:showCatName val="1"/>
            </c:dLbl>
            <c:dLbl>
              <c:idx val="9"/>
              <c:layout>
                <c:manualLayout>
                  <c:x val="-0.16411344927345323"/>
                  <c:y val="4.1582650044047036E-2"/>
                </c:manualLayout>
              </c:layout>
              <c:dLblPos val="bestFit"/>
              <c:showVal val="1"/>
              <c:showCatName val="1"/>
            </c:dLbl>
            <c:dLbl>
              <c:idx val="10"/>
              <c:layout>
                <c:manualLayout>
                  <c:x val="-0.1680213637983014"/>
                  <c:y val="3.9537120747588174E-2"/>
                </c:manualLayout>
              </c:layout>
              <c:dLblPos val="bestFit"/>
              <c:showVal val="1"/>
              <c:showCatName val="1"/>
            </c:dLbl>
            <c:dLbl>
              <c:idx val="11"/>
              <c:layout>
                <c:manualLayout>
                  <c:x val="-0.14676521776444604"/>
                  <c:y val="3.8409300888042057E-2"/>
                </c:manualLayout>
              </c:layout>
              <c:dLblPos val="bestFit"/>
              <c:showVal val="1"/>
              <c:showCatName val="1"/>
            </c:dLbl>
            <c:dLbl>
              <c:idx val="12"/>
              <c:layout>
                <c:manualLayout>
                  <c:x val="-0.15243997668823259"/>
                  <c:y val="5.3756865259925578E-3"/>
                </c:manualLayout>
              </c:layout>
              <c:dLblPos val="bestFit"/>
              <c:showVal val="1"/>
              <c:showCatName val="1"/>
            </c:dLbl>
            <c:dLbl>
              <c:idx val="13"/>
              <c:layout>
                <c:manualLayout>
                  <c:x val="-0.17865299195963552"/>
                  <c:y val="-6.4289863959182791E-2"/>
                </c:manualLayout>
              </c:layout>
              <c:dLblPos val="bestFit"/>
              <c:showVal val="1"/>
              <c:showCatName val="1"/>
            </c:dLbl>
            <c:dLbl>
              <c:idx val="14"/>
              <c:layout>
                <c:manualLayout>
                  <c:x val="-0.20523549276546943"/>
                  <c:y val="-0.10417097079692413"/>
                </c:manualLayout>
              </c:layout>
              <c:dLblPos val="bestFit"/>
              <c:showVal val="1"/>
              <c:showCatName val="1"/>
              <c:separator> </c:separator>
            </c:dLbl>
            <c:dLbl>
              <c:idx val="15"/>
              <c:layout>
                <c:manualLayout>
                  <c:x val="-0.19072863245944141"/>
                  <c:y val="-0.15157287381474582"/>
                </c:manualLayout>
              </c:layout>
              <c:dLblPos val="bestFit"/>
              <c:showVal val="1"/>
              <c:showCatName val="1"/>
            </c:dLbl>
            <c:dLbl>
              <c:idx val="16"/>
              <c:layout>
                <c:manualLayout>
                  <c:x val="-8.7580920076362048E-2"/>
                  <c:y val="-0.17887400646900448"/>
                </c:manualLayout>
              </c:layout>
              <c:dLblPos val="bestFit"/>
              <c:showVal val="1"/>
              <c:showCatName val="1"/>
            </c:dLbl>
            <c:dLbl>
              <c:idx val="17"/>
              <c:layout>
                <c:manualLayout>
                  <c:x val="0.12748248873081594"/>
                  <c:y val="-0.16210587251400319"/>
                </c:manualLayout>
              </c:layout>
              <c:dLblPos val="bestFit"/>
              <c:showVal val="1"/>
              <c:showCatName val="1"/>
            </c:dLbl>
            <c:txPr>
              <a:bodyPr/>
              <a:lstStyle/>
              <a:p>
                <a:pPr>
                  <a:defRPr sz="1600">
                    <a:solidFill>
                      <a:srgbClr val="44697D"/>
                    </a:solidFill>
                  </a:defRPr>
                </a:pPr>
                <a:endParaRPr lang="ru-RU"/>
              </a:p>
            </c:txPr>
            <c:dLblPos val="bestFit"/>
            <c:showVal val="1"/>
            <c:showCatName val="1"/>
            <c:showLeaderLines val="1"/>
            <c:leaderLines>
              <c:spPr>
                <a:ln>
                  <a:solidFill>
                    <a:srgbClr val="779FB5"/>
                  </a:solidFill>
                </a:ln>
              </c:spPr>
            </c:leaderLines>
          </c:dLbls>
          <c:cat>
            <c:strRef>
              <c:f>Лист1!$A$2:$A$20</c:f>
              <c:strCache>
                <c:ptCount val="19"/>
                <c:pt idx="0">
                  <c:v>Visa</c:v>
                </c:pt>
                <c:pt idx="1">
                  <c:v>MasterСard</c:v>
                </c:pt>
                <c:pt idx="2">
                  <c:v>ОСМП Киви</c:v>
                </c:pt>
                <c:pt idx="3">
                  <c:v>Альфа-клик</c:v>
                </c:pt>
                <c:pt idx="4">
                  <c:v>QIWI Кошелек</c:v>
                </c:pt>
                <c:pt idx="5">
                  <c:v>Киберплат</c:v>
                </c:pt>
                <c:pt idx="6">
                  <c:v>Элекснет</c:v>
                </c:pt>
                <c:pt idx="7">
                  <c:v>Кассира.нет</c:v>
                </c:pt>
                <c:pt idx="8">
                  <c:v>WebMoney</c:v>
                </c:pt>
                <c:pt idx="9">
                  <c:v>Рапида</c:v>
                </c:pt>
                <c:pt idx="10">
                  <c:v>Лидер</c:v>
                </c:pt>
                <c:pt idx="11">
                  <c:v>Евросеть</c:v>
                </c:pt>
                <c:pt idx="12">
                  <c:v>Яндекс Деньги</c:v>
                </c:pt>
                <c:pt idx="13">
                  <c:v>Связной</c:v>
                </c:pt>
                <c:pt idx="14">
                  <c:v>Билайн</c:v>
                </c:pt>
                <c:pt idx="15">
                  <c:v>Мегафон</c:v>
                </c:pt>
                <c:pt idx="16">
                  <c:v>МТС</c:v>
                </c:pt>
                <c:pt idx="17">
                  <c:v>CONTACT</c:v>
                </c:pt>
                <c:pt idx="18">
                  <c:v>Прочие</c:v>
                </c:pt>
              </c:strCache>
            </c:strRef>
          </c:cat>
          <c:val>
            <c:numRef>
              <c:f>Лист1!$B$2:$B$20</c:f>
              <c:numCache>
                <c:formatCode>0.0%</c:formatCode>
                <c:ptCount val="19"/>
                <c:pt idx="0">
                  <c:v>0.14000000000000001</c:v>
                </c:pt>
                <c:pt idx="1">
                  <c:v>0.114</c:v>
                </c:pt>
                <c:pt idx="2">
                  <c:v>9.1000000000000025E-2</c:v>
                </c:pt>
                <c:pt idx="3">
                  <c:v>9.0000000000000024E-2</c:v>
                </c:pt>
                <c:pt idx="4">
                  <c:v>6.4000000000000112E-2</c:v>
                </c:pt>
                <c:pt idx="5">
                  <c:v>0.05</c:v>
                </c:pt>
                <c:pt idx="6">
                  <c:v>0.05</c:v>
                </c:pt>
                <c:pt idx="7">
                  <c:v>0.05</c:v>
                </c:pt>
                <c:pt idx="8">
                  <c:v>4.5999999999999999E-2</c:v>
                </c:pt>
                <c:pt idx="9">
                  <c:v>4.1000000000000002E-2</c:v>
                </c:pt>
                <c:pt idx="10">
                  <c:v>3.7999999999999999E-2</c:v>
                </c:pt>
                <c:pt idx="11">
                  <c:v>3.0000000000000002E-2</c:v>
                </c:pt>
                <c:pt idx="12">
                  <c:v>1.9000000000000065E-2</c:v>
                </c:pt>
                <c:pt idx="13">
                  <c:v>1.7000000000000001E-2</c:v>
                </c:pt>
                <c:pt idx="14">
                  <c:v>1.2E-2</c:v>
                </c:pt>
                <c:pt idx="15">
                  <c:v>1.2E-2</c:v>
                </c:pt>
                <c:pt idx="16">
                  <c:v>1.2E-2</c:v>
                </c:pt>
                <c:pt idx="17">
                  <c:v>5.0000000000000114E-3</c:v>
                </c:pt>
                <c:pt idx="18">
                  <c:v>0.11899999999999998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6EE1D0-2B06-4277-A707-055B4E26D52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1A0AD6-29C9-4A58-BFFE-7C33CB423B63}">
      <dgm:prSet phldrT="[Текст]" custT="1"/>
      <dgm:spPr>
        <a:solidFill>
          <a:srgbClr val="92D050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4400" b="1" dirty="0" smtClean="0">
              <a:solidFill>
                <a:schemeClr val="bg1"/>
              </a:solidFill>
            </a:rPr>
            <a:t>1</a:t>
          </a:r>
        </a:p>
        <a:p>
          <a:pPr>
            <a:spcAft>
              <a:spcPct val="35000"/>
            </a:spcAft>
          </a:pPr>
          <a:r>
            <a:rPr lang="ru-RU" sz="1600" b="1" dirty="0" smtClean="0"/>
            <a:t>ИНТЕРФЕЙСНА ВАШЕМ САЙТЕ</a:t>
          </a:r>
          <a:endParaRPr lang="ru-RU" sz="1600" b="1" dirty="0"/>
        </a:p>
      </dgm:t>
    </dgm:pt>
    <dgm:pt modelId="{915E2E38-45BB-47FB-959A-68CE11678DDE}" type="parTrans" cxnId="{27F996C4-729F-4ADA-87E0-054020056DEF}">
      <dgm:prSet/>
      <dgm:spPr/>
      <dgm:t>
        <a:bodyPr/>
        <a:lstStyle/>
        <a:p>
          <a:endParaRPr lang="ru-RU"/>
        </a:p>
      </dgm:t>
    </dgm:pt>
    <dgm:pt modelId="{6FEDB78E-2760-426B-A271-A6A1BD5B85E8}" type="sibTrans" cxnId="{27F996C4-729F-4ADA-87E0-054020056DEF}">
      <dgm:prSet/>
      <dgm:spPr/>
      <dgm:t>
        <a:bodyPr/>
        <a:lstStyle/>
        <a:p>
          <a:endParaRPr lang="ru-RU"/>
        </a:p>
      </dgm:t>
    </dgm:pt>
    <dgm:pt modelId="{A6DB30ED-ECBD-4A71-A5C9-A4E892F57247}">
      <dgm:prSet phldrT="[Текст]" custT="1"/>
      <dgm:spPr>
        <a:solidFill>
          <a:srgbClr val="FFA02F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4400" b="1" dirty="0" smtClean="0">
              <a:solidFill>
                <a:schemeClr val="bg1"/>
              </a:solidFill>
            </a:rPr>
            <a:t>2</a:t>
          </a:r>
          <a:endParaRPr lang="en-US" sz="4400" b="1" dirty="0" smtClean="0">
            <a:solidFill>
              <a:schemeClr val="bg1"/>
            </a:solidFill>
          </a:endParaRPr>
        </a:p>
        <a:p>
          <a:pPr>
            <a:spcAft>
              <a:spcPct val="35000"/>
            </a:spcAft>
          </a:pPr>
          <a:r>
            <a:rPr lang="ru-RU" sz="1600" b="1" dirty="0" smtClean="0"/>
            <a:t>ВЫБОР  ПС </a:t>
          </a:r>
          <a:br>
            <a:rPr lang="ru-RU" sz="1600" b="1" dirty="0" smtClean="0"/>
          </a:br>
          <a:r>
            <a:rPr lang="ru-RU" sz="1600" b="1" dirty="0" smtClean="0"/>
            <a:t>И ПЛАТЕЖ</a:t>
          </a:r>
          <a:endParaRPr lang="ru-RU" sz="1600" dirty="0"/>
        </a:p>
      </dgm:t>
    </dgm:pt>
    <dgm:pt modelId="{552D3C66-3695-4D5C-89A8-F4346BCAC75D}" type="parTrans" cxnId="{0E6398BC-16AC-4AD5-A64D-283006D6FB6F}">
      <dgm:prSet/>
      <dgm:spPr/>
      <dgm:t>
        <a:bodyPr/>
        <a:lstStyle/>
        <a:p>
          <a:endParaRPr lang="ru-RU"/>
        </a:p>
      </dgm:t>
    </dgm:pt>
    <dgm:pt modelId="{555568C8-011E-4E0C-929D-B34170D906AF}" type="sibTrans" cxnId="{0E6398BC-16AC-4AD5-A64D-283006D6FB6F}">
      <dgm:prSet/>
      <dgm:spPr/>
      <dgm:t>
        <a:bodyPr/>
        <a:lstStyle/>
        <a:p>
          <a:endParaRPr lang="ru-RU"/>
        </a:p>
      </dgm:t>
    </dgm:pt>
    <dgm:pt modelId="{126E6FB5-828A-4058-AFEA-531BDF2D73BB}">
      <dgm:prSet phldrT="[Текст]" custT="1"/>
      <dgm:spPr>
        <a:solidFill>
          <a:srgbClr val="93BECD"/>
        </a:solidFill>
      </dgm:spPr>
      <dgm:t>
        <a:bodyPr lIns="18000" tIns="36000" rIns="18000"/>
        <a:lstStyle/>
        <a:p>
          <a:pPr>
            <a:spcAft>
              <a:spcPts val="0"/>
            </a:spcAft>
          </a:pPr>
          <a:r>
            <a:rPr lang="ru-RU" sz="4400" b="1" dirty="0" smtClean="0">
              <a:solidFill>
                <a:schemeClr val="bg1"/>
              </a:solidFill>
            </a:rPr>
            <a:t>3</a:t>
          </a:r>
          <a:endParaRPr lang="en-US" sz="4400" b="1" dirty="0" smtClean="0">
            <a:solidFill>
              <a:schemeClr val="bg1"/>
            </a:solidFill>
          </a:endParaRPr>
        </a:p>
        <a:p>
          <a:pPr>
            <a:spcAft>
              <a:spcPct val="35000"/>
            </a:spcAft>
          </a:pPr>
          <a:r>
            <a:rPr lang="ru-RU" sz="1600" b="1" dirty="0" smtClean="0"/>
            <a:t>ВОЗВРАТ ПОКУПАТЕЛЯ</a:t>
          </a:r>
          <a:endParaRPr lang="ru-RU" sz="1600" dirty="0"/>
        </a:p>
      </dgm:t>
    </dgm:pt>
    <dgm:pt modelId="{EEE8D832-FF1C-48DB-BA13-DC7C3FDDF8A9}" type="parTrans" cxnId="{48AB2B35-16BA-4FBC-AEEE-039A56977AFE}">
      <dgm:prSet/>
      <dgm:spPr/>
      <dgm:t>
        <a:bodyPr/>
        <a:lstStyle/>
        <a:p>
          <a:endParaRPr lang="ru-RU"/>
        </a:p>
      </dgm:t>
    </dgm:pt>
    <dgm:pt modelId="{A7DA48EC-2C60-4597-BBD2-F8BA2CD5B299}" type="sibTrans" cxnId="{48AB2B35-16BA-4FBC-AEEE-039A56977AFE}">
      <dgm:prSet/>
      <dgm:spPr/>
      <dgm:t>
        <a:bodyPr/>
        <a:lstStyle/>
        <a:p>
          <a:endParaRPr lang="ru-RU"/>
        </a:p>
      </dgm:t>
    </dgm:pt>
    <dgm:pt modelId="{12C63279-CD0F-4E51-A9FB-072ABCD47DFC}" type="pres">
      <dgm:prSet presAssocID="{8B6EE1D0-2B06-4277-A707-055B4E26D52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0815B5-F5AF-465E-8D5D-6A1C44935EB1}" type="pres">
      <dgm:prSet presAssocID="{C31A0AD6-29C9-4A58-BFFE-7C33CB423B6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34D305-3401-4288-BC77-B489ACECB580}" type="pres">
      <dgm:prSet presAssocID="{6FEDB78E-2760-426B-A271-A6A1BD5B85E8}" presName="sibTrans" presStyleLbl="sibTrans2D1" presStyleIdx="0" presStyleCnt="3"/>
      <dgm:spPr/>
      <dgm:t>
        <a:bodyPr/>
        <a:lstStyle/>
        <a:p>
          <a:endParaRPr lang="ru-RU"/>
        </a:p>
      </dgm:t>
    </dgm:pt>
    <dgm:pt modelId="{DAA92FC5-8CF2-49AB-A2F9-B95718589103}" type="pres">
      <dgm:prSet presAssocID="{6FEDB78E-2760-426B-A271-A6A1BD5B85E8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1B736A1A-C517-4CE4-939D-071AC2FEEB6D}" type="pres">
      <dgm:prSet presAssocID="{A6DB30ED-ECBD-4A71-A5C9-A4E892F57247}" presName="node" presStyleLbl="node1" presStyleIdx="1" presStyleCnt="3" custRadScaleRad="105175" custRadScaleInc="-3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35E5E-56A4-4BA3-8B7D-6D1B675A3AEC}" type="pres">
      <dgm:prSet presAssocID="{555568C8-011E-4E0C-929D-B34170D906AF}" presName="sibTrans" presStyleLbl="sibTrans2D1" presStyleIdx="1" presStyleCnt="3"/>
      <dgm:spPr/>
      <dgm:t>
        <a:bodyPr/>
        <a:lstStyle/>
        <a:p>
          <a:endParaRPr lang="ru-RU"/>
        </a:p>
      </dgm:t>
    </dgm:pt>
    <dgm:pt modelId="{4B9E8385-FD0B-415E-B6B8-4C4DBD13BA12}" type="pres">
      <dgm:prSet presAssocID="{555568C8-011E-4E0C-929D-B34170D906AF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821AC972-7546-47BA-BE09-93F7A902BDDC}" type="pres">
      <dgm:prSet presAssocID="{126E6FB5-828A-4058-AFEA-531BDF2D73B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8B129-93BF-4D2B-B6AA-3D5D93CCAE72}" type="pres">
      <dgm:prSet presAssocID="{A7DA48EC-2C60-4597-BBD2-F8BA2CD5B299}" presName="sibTrans" presStyleLbl="sibTrans2D1" presStyleIdx="2" presStyleCnt="3"/>
      <dgm:spPr/>
      <dgm:t>
        <a:bodyPr/>
        <a:lstStyle/>
        <a:p>
          <a:endParaRPr lang="ru-RU"/>
        </a:p>
      </dgm:t>
    </dgm:pt>
    <dgm:pt modelId="{64AF245A-0BCA-431B-817D-E096A816E1DE}" type="pres">
      <dgm:prSet presAssocID="{A7DA48EC-2C60-4597-BBD2-F8BA2CD5B299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7E95BEE8-A0F6-4C36-9D2B-601DED1546BB}" type="presOf" srcId="{555568C8-011E-4E0C-929D-B34170D906AF}" destId="{B5835E5E-56A4-4BA3-8B7D-6D1B675A3AEC}" srcOrd="0" destOrd="0" presId="urn:microsoft.com/office/officeart/2005/8/layout/cycle2"/>
    <dgm:cxn modelId="{0BDFA4F3-E709-422D-AEBE-5E221BC9C018}" type="presOf" srcId="{A7DA48EC-2C60-4597-BBD2-F8BA2CD5B299}" destId="{64AF245A-0BCA-431B-817D-E096A816E1DE}" srcOrd="1" destOrd="0" presId="urn:microsoft.com/office/officeart/2005/8/layout/cycle2"/>
    <dgm:cxn modelId="{0E6398BC-16AC-4AD5-A64D-283006D6FB6F}" srcId="{8B6EE1D0-2B06-4277-A707-055B4E26D525}" destId="{A6DB30ED-ECBD-4A71-A5C9-A4E892F57247}" srcOrd="1" destOrd="0" parTransId="{552D3C66-3695-4D5C-89A8-F4346BCAC75D}" sibTransId="{555568C8-011E-4E0C-929D-B34170D906AF}"/>
    <dgm:cxn modelId="{27F996C4-729F-4ADA-87E0-054020056DEF}" srcId="{8B6EE1D0-2B06-4277-A707-055B4E26D525}" destId="{C31A0AD6-29C9-4A58-BFFE-7C33CB423B63}" srcOrd="0" destOrd="0" parTransId="{915E2E38-45BB-47FB-959A-68CE11678DDE}" sibTransId="{6FEDB78E-2760-426B-A271-A6A1BD5B85E8}"/>
    <dgm:cxn modelId="{48AB2B35-16BA-4FBC-AEEE-039A56977AFE}" srcId="{8B6EE1D0-2B06-4277-A707-055B4E26D525}" destId="{126E6FB5-828A-4058-AFEA-531BDF2D73BB}" srcOrd="2" destOrd="0" parTransId="{EEE8D832-FF1C-48DB-BA13-DC7C3FDDF8A9}" sibTransId="{A7DA48EC-2C60-4597-BBD2-F8BA2CD5B299}"/>
    <dgm:cxn modelId="{7AEE49C6-1D4A-4FED-A09D-731D5BC5B500}" type="presOf" srcId="{555568C8-011E-4E0C-929D-B34170D906AF}" destId="{4B9E8385-FD0B-415E-B6B8-4C4DBD13BA12}" srcOrd="1" destOrd="0" presId="urn:microsoft.com/office/officeart/2005/8/layout/cycle2"/>
    <dgm:cxn modelId="{896113D5-262B-48C9-8FCC-3969AFC51537}" type="presOf" srcId="{6FEDB78E-2760-426B-A271-A6A1BD5B85E8}" destId="{DAA92FC5-8CF2-49AB-A2F9-B95718589103}" srcOrd="1" destOrd="0" presId="urn:microsoft.com/office/officeart/2005/8/layout/cycle2"/>
    <dgm:cxn modelId="{48FF8DE3-126B-43E3-8A0A-CD9B8177B58A}" type="presOf" srcId="{C31A0AD6-29C9-4A58-BFFE-7C33CB423B63}" destId="{C10815B5-F5AF-465E-8D5D-6A1C44935EB1}" srcOrd="0" destOrd="0" presId="urn:microsoft.com/office/officeart/2005/8/layout/cycle2"/>
    <dgm:cxn modelId="{8926604F-198D-48B6-BEBD-B3A33734D4FC}" type="presOf" srcId="{A7DA48EC-2C60-4597-BBD2-F8BA2CD5B299}" destId="{2228B129-93BF-4D2B-B6AA-3D5D93CCAE72}" srcOrd="0" destOrd="0" presId="urn:microsoft.com/office/officeart/2005/8/layout/cycle2"/>
    <dgm:cxn modelId="{D0D22DC4-11C2-4A31-9885-9DDD2BA44DF7}" type="presOf" srcId="{126E6FB5-828A-4058-AFEA-531BDF2D73BB}" destId="{821AC972-7546-47BA-BE09-93F7A902BDDC}" srcOrd="0" destOrd="0" presId="urn:microsoft.com/office/officeart/2005/8/layout/cycle2"/>
    <dgm:cxn modelId="{5B804050-0AC9-4A1B-8A50-455FB6662CD7}" type="presOf" srcId="{A6DB30ED-ECBD-4A71-A5C9-A4E892F57247}" destId="{1B736A1A-C517-4CE4-939D-071AC2FEEB6D}" srcOrd="0" destOrd="0" presId="urn:microsoft.com/office/officeart/2005/8/layout/cycle2"/>
    <dgm:cxn modelId="{53FEF8DD-65AF-4E1E-B879-F352BA4EC4D3}" type="presOf" srcId="{6FEDB78E-2760-426B-A271-A6A1BD5B85E8}" destId="{A034D305-3401-4288-BC77-B489ACECB580}" srcOrd="0" destOrd="0" presId="urn:microsoft.com/office/officeart/2005/8/layout/cycle2"/>
    <dgm:cxn modelId="{C67BD0A6-B3AD-4968-A08D-A996EA058AA3}" type="presOf" srcId="{8B6EE1D0-2B06-4277-A707-055B4E26D525}" destId="{12C63279-CD0F-4E51-A9FB-072ABCD47DFC}" srcOrd="0" destOrd="0" presId="urn:microsoft.com/office/officeart/2005/8/layout/cycle2"/>
    <dgm:cxn modelId="{DB71BFE2-4085-468F-8867-BE8F65449D95}" type="presParOf" srcId="{12C63279-CD0F-4E51-A9FB-072ABCD47DFC}" destId="{C10815B5-F5AF-465E-8D5D-6A1C44935EB1}" srcOrd="0" destOrd="0" presId="urn:microsoft.com/office/officeart/2005/8/layout/cycle2"/>
    <dgm:cxn modelId="{FEFEFC93-50A2-4DE9-B769-19794E6FB28F}" type="presParOf" srcId="{12C63279-CD0F-4E51-A9FB-072ABCD47DFC}" destId="{A034D305-3401-4288-BC77-B489ACECB580}" srcOrd="1" destOrd="0" presId="urn:microsoft.com/office/officeart/2005/8/layout/cycle2"/>
    <dgm:cxn modelId="{571EF6CC-711B-4FF8-80B4-4D1128FD39BA}" type="presParOf" srcId="{A034D305-3401-4288-BC77-B489ACECB580}" destId="{DAA92FC5-8CF2-49AB-A2F9-B95718589103}" srcOrd="0" destOrd="0" presId="urn:microsoft.com/office/officeart/2005/8/layout/cycle2"/>
    <dgm:cxn modelId="{307DB6F2-BB4E-4A2F-839A-23EAC11C2135}" type="presParOf" srcId="{12C63279-CD0F-4E51-A9FB-072ABCD47DFC}" destId="{1B736A1A-C517-4CE4-939D-071AC2FEEB6D}" srcOrd="2" destOrd="0" presId="urn:microsoft.com/office/officeart/2005/8/layout/cycle2"/>
    <dgm:cxn modelId="{1DF3046E-707D-4C66-A2F8-0BEA5C48BF12}" type="presParOf" srcId="{12C63279-CD0F-4E51-A9FB-072ABCD47DFC}" destId="{B5835E5E-56A4-4BA3-8B7D-6D1B675A3AEC}" srcOrd="3" destOrd="0" presId="urn:microsoft.com/office/officeart/2005/8/layout/cycle2"/>
    <dgm:cxn modelId="{55BB79C6-A846-4148-A6E2-E20F7D65A792}" type="presParOf" srcId="{B5835E5E-56A4-4BA3-8B7D-6D1B675A3AEC}" destId="{4B9E8385-FD0B-415E-B6B8-4C4DBD13BA12}" srcOrd="0" destOrd="0" presId="urn:microsoft.com/office/officeart/2005/8/layout/cycle2"/>
    <dgm:cxn modelId="{7D04E550-FB7F-4543-9ECC-E87E473194E8}" type="presParOf" srcId="{12C63279-CD0F-4E51-A9FB-072ABCD47DFC}" destId="{821AC972-7546-47BA-BE09-93F7A902BDDC}" srcOrd="4" destOrd="0" presId="urn:microsoft.com/office/officeart/2005/8/layout/cycle2"/>
    <dgm:cxn modelId="{39C65F6C-2329-46DD-900B-7305DD4094A9}" type="presParOf" srcId="{12C63279-CD0F-4E51-A9FB-072ABCD47DFC}" destId="{2228B129-93BF-4D2B-B6AA-3D5D93CCAE72}" srcOrd="5" destOrd="0" presId="urn:microsoft.com/office/officeart/2005/8/layout/cycle2"/>
    <dgm:cxn modelId="{BBA9639E-D5DA-4FA1-835A-F752FA345A13}" type="presParOf" srcId="{2228B129-93BF-4D2B-B6AA-3D5D93CCAE72}" destId="{64AF245A-0BCA-431B-817D-E096A816E1DE}" srcOrd="0" destOrd="0" presId="urn:microsoft.com/office/officeart/2005/8/layout/cycle2"/>
  </dgm:cxnLst>
  <dgm:bg/>
  <dgm:whole/>
  <dgm:extLst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815B5-F5AF-465E-8D5D-6A1C44935EB1}">
      <dsp:nvSpPr>
        <dsp:cNvPr id="0" name=""/>
        <dsp:cNvSpPr/>
      </dsp:nvSpPr>
      <dsp:spPr>
        <a:xfrm>
          <a:off x="1319033" y="13049"/>
          <a:ext cx="1754421" cy="1754421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4400" b="1" kern="1200" dirty="0" smtClean="0">
              <a:solidFill>
                <a:schemeClr val="bg1"/>
              </a:solidFill>
            </a:rPr>
            <a:t>1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ИНТЕРФЕЙСНА ВАШЕМ САЙТЕ</a:t>
          </a:r>
          <a:endParaRPr lang="ru-RU" sz="1600" b="1" kern="1200" dirty="0"/>
        </a:p>
      </dsp:txBody>
      <dsp:txXfrm>
        <a:off x="1575962" y="269978"/>
        <a:ext cx="1240563" cy="1240563"/>
      </dsp:txXfrm>
    </dsp:sp>
    <dsp:sp modelId="{A034D305-3401-4288-BC77-B489ACECB580}">
      <dsp:nvSpPr>
        <dsp:cNvPr id="0" name=""/>
        <dsp:cNvSpPr/>
      </dsp:nvSpPr>
      <dsp:spPr>
        <a:xfrm rot="3588581">
          <a:off x="2619038" y="1716543"/>
          <a:ext cx="460341" cy="592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2653365" y="1775281"/>
        <a:ext cx="322239" cy="355271"/>
      </dsp:txXfrm>
    </dsp:sp>
    <dsp:sp modelId="{1B736A1A-C517-4CE4-939D-071AC2FEEB6D}">
      <dsp:nvSpPr>
        <dsp:cNvPr id="0" name=""/>
        <dsp:cNvSpPr/>
      </dsp:nvSpPr>
      <dsp:spPr>
        <a:xfrm>
          <a:off x="2638066" y="2280256"/>
          <a:ext cx="1754421" cy="1754421"/>
        </a:xfrm>
        <a:prstGeom prst="ellipse">
          <a:avLst/>
        </a:prstGeom>
        <a:solidFill>
          <a:srgbClr val="FFA02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4400" b="1" kern="1200" dirty="0" smtClean="0">
              <a:solidFill>
                <a:schemeClr val="bg1"/>
              </a:solidFill>
            </a:rPr>
            <a:t>2</a:t>
          </a:r>
          <a:endParaRPr lang="en-US" sz="4400" b="1" kern="1200" dirty="0" smtClean="0">
            <a:solidFill>
              <a:schemeClr val="bg1"/>
            </a:solidFill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ВЫБОР  ПС </a:t>
          </a:r>
          <a:br>
            <a:rPr lang="ru-RU" sz="1600" b="1" kern="1200" dirty="0" smtClean="0"/>
          </a:br>
          <a:r>
            <a:rPr lang="ru-RU" sz="1600" b="1" kern="1200" dirty="0" smtClean="0"/>
            <a:t>И ПЛАТЕЖ</a:t>
          </a:r>
          <a:endParaRPr lang="ru-RU" sz="1600" kern="1200" dirty="0"/>
        </a:p>
      </dsp:txBody>
      <dsp:txXfrm>
        <a:off x="2894995" y="2537185"/>
        <a:ext cx="1240563" cy="1240563"/>
      </dsp:txXfrm>
    </dsp:sp>
    <dsp:sp modelId="{B5835E5E-56A4-4BA3-8B7D-6D1B675A3AEC}">
      <dsp:nvSpPr>
        <dsp:cNvPr id="0" name=""/>
        <dsp:cNvSpPr/>
      </dsp:nvSpPr>
      <dsp:spPr>
        <a:xfrm rot="10778789">
          <a:off x="1975818" y="2869463"/>
          <a:ext cx="468005" cy="592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0800000">
        <a:off x="2116218" y="2987453"/>
        <a:ext cx="327604" cy="355271"/>
      </dsp:txXfrm>
    </dsp:sp>
    <dsp:sp modelId="{821AC972-7546-47BA-BE09-93F7A902BDDC}">
      <dsp:nvSpPr>
        <dsp:cNvPr id="0" name=""/>
        <dsp:cNvSpPr/>
      </dsp:nvSpPr>
      <dsp:spPr>
        <a:xfrm>
          <a:off x="665" y="2296529"/>
          <a:ext cx="1754421" cy="1754421"/>
        </a:xfrm>
        <a:prstGeom prst="ellipse">
          <a:avLst/>
        </a:prstGeom>
        <a:solidFill>
          <a:srgbClr val="93BEC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" tIns="36000" rIns="1800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4400" b="1" kern="1200" dirty="0" smtClean="0">
              <a:solidFill>
                <a:schemeClr val="bg1"/>
              </a:solidFill>
            </a:rPr>
            <a:t>3</a:t>
          </a:r>
          <a:endParaRPr lang="en-US" sz="4400" b="1" kern="1200" dirty="0" smtClean="0">
            <a:solidFill>
              <a:schemeClr val="bg1"/>
            </a:solidFill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ВОЗВРАТ ПОКУПАТЕЛЯ</a:t>
          </a:r>
          <a:endParaRPr lang="ru-RU" sz="1600" kern="1200" dirty="0"/>
        </a:p>
      </dsp:txBody>
      <dsp:txXfrm>
        <a:off x="257594" y="2553458"/>
        <a:ext cx="1240563" cy="1240563"/>
      </dsp:txXfrm>
    </dsp:sp>
    <dsp:sp modelId="{2228B129-93BF-4D2B-B6AA-3D5D93CCAE72}">
      <dsp:nvSpPr>
        <dsp:cNvPr id="0" name=""/>
        <dsp:cNvSpPr/>
      </dsp:nvSpPr>
      <dsp:spPr>
        <a:xfrm rot="18000000">
          <a:off x="1296629" y="1747402"/>
          <a:ext cx="467626" cy="592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1331701" y="1926571"/>
        <a:ext cx="327338" cy="355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2A7DA-D993-4909-8637-4CAAF6997692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75894-7098-4F7D-B59C-D4CF1AC8F1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103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Изменить название?</a:t>
            </a:r>
            <a:r>
              <a:rPr lang="ru-RU" baseline="0" dirty="0" smtClean="0"/>
              <a:t> Или нормально?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5894-7098-4F7D-B59C-D4CF1AC8F1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6983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Какой оставить? 25 или 26?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5894-7098-4F7D-B59C-D4CF1AC8F1F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3972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Правую часть сделать покрупнее (</a:t>
            </a:r>
            <a:r>
              <a:rPr lang="en-US" dirty="0" smtClean="0"/>
              <a:t>Visa</a:t>
            </a:r>
            <a:r>
              <a:rPr lang="ru-RU" dirty="0" smtClean="0"/>
              <a:t>,</a:t>
            </a:r>
            <a:r>
              <a:rPr lang="en-US" dirty="0" smtClean="0"/>
              <a:t> Master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ОСМП Киви, Альфа-клик, </a:t>
            </a:r>
            <a:r>
              <a:rPr lang="en-US" dirty="0" err="1" smtClean="0"/>
              <a:t>Qiwi</a:t>
            </a:r>
            <a:r>
              <a:rPr lang="ru-RU" dirty="0" smtClean="0"/>
              <a:t>-кошелек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5894-7098-4F7D-B59C-D4CF1AC8F1F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Удалить мужика, сделать просто слайд или</a:t>
            </a:r>
            <a:r>
              <a:rPr lang="ru-RU" baseline="0" dirty="0" smtClean="0"/>
              <a:t> удалить слайд?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5894-7098-4F7D-B59C-D4CF1AC8F1F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Вставить: 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Разработчики на стороне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агрегатора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настраивают технический шлюз с системой магазина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Через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API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платежные методы встраиваются в интерфейсы магазина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Магазин получает интеграцию со всеми ПС в едином шлюзе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5894-7098-4F7D-B59C-D4CF1AC8F1F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2627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https://sp-money.yandex.ru/pay/carddetails.xml</a:t>
            </a:r>
            <a:r>
              <a:rPr lang="ru-RU" dirty="0" smtClean="0"/>
              <a:t> что это за ссылка?</a:t>
            </a:r>
          </a:p>
          <a:p>
            <a:r>
              <a:rPr lang="ru-RU" dirty="0" smtClean="0"/>
              <a:t>Надо ли этот слайд?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DD357-3EED-421B-83C6-F33B993B4C06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77229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Нужен ли слайд?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DD357-3EED-421B-83C6-F33B993B4C06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0196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Сделать более красочным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5894-7098-4F7D-B59C-D4CF1AC8F1F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279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Надо рисунки</a:t>
            </a:r>
            <a:r>
              <a:rPr lang="ru-RU" baseline="0" dirty="0" smtClean="0"/>
              <a:t> подвинуть ниже, поправить рисунки, текст на первый план.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5894-7098-4F7D-B59C-D4CF1AC8F1F2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0151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Вставить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A02F"/>
                </a:solidFill>
              </a:rPr>
              <a:t>МЕДИА </a:t>
            </a:r>
            <a:r>
              <a:rPr lang="ru-RU" sz="1200" dirty="0" err="1" smtClean="0">
                <a:solidFill>
                  <a:srgbClr val="FFA02F"/>
                </a:solidFill>
              </a:rPr>
              <a:t>КОНТЕНТ:</a:t>
            </a:r>
            <a:r>
              <a:rPr lang="ru-RU" dirty="0" err="1" smtClean="0"/>
              <a:t>Одноклассники</a:t>
            </a:r>
            <a:r>
              <a:rPr lang="ru-RU" dirty="0" smtClean="0"/>
              <a:t>, Танки Онлайн,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Дестени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Девелопмент</a:t>
            </a: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ОНЛАЙН </a:t>
            </a:r>
            <a:r>
              <a:rPr lang="ru-RU" baseline="0" dirty="0" err="1" smtClean="0"/>
              <a:t>Ретейл</a:t>
            </a:r>
            <a:r>
              <a:rPr lang="ru-RU" baseline="0" dirty="0" smtClean="0"/>
              <a:t>: </a:t>
            </a:r>
            <a:r>
              <a:rPr lang="ru-RU" baseline="0" dirty="0" err="1" smtClean="0"/>
              <a:t>Виватао</a:t>
            </a:r>
            <a:r>
              <a:rPr lang="ru-RU" baseline="0" dirty="0" smtClean="0"/>
              <a:t> (?) </a:t>
            </a:r>
            <a:r>
              <a:rPr lang="en-US" baseline="0" dirty="0" err="1" smtClean="0"/>
              <a:t>Bay.Ru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5894-7098-4F7D-B59C-D4CF1AC8F1F2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5978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Текст поярче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5894-7098-4F7D-B59C-D4CF1AC8F1F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363" indent="-360363">
              <a:spcBef>
                <a:spcPts val="1200"/>
              </a:spcBef>
              <a:buNone/>
            </a:pPr>
            <a:r>
              <a:rPr lang="ru-RU" sz="1200" dirty="0" smtClean="0">
                <a:solidFill>
                  <a:schemeClr val="bg1"/>
                </a:solidFill>
                <a:effectLst>
                  <a:glow rad="139700">
                    <a:schemeClr val="accent6">
                      <a:lumMod val="75000"/>
                      <a:alpha val="17000"/>
                    </a:schemeClr>
                  </a:glow>
                </a:effectLst>
              </a:rPr>
              <a:t>Способы подключения:</a:t>
            </a:r>
            <a:br>
              <a:rPr lang="ru-RU" sz="1200" dirty="0" smtClean="0">
                <a:solidFill>
                  <a:schemeClr val="bg1"/>
                </a:solidFill>
                <a:effectLst>
                  <a:glow rad="139700">
                    <a:schemeClr val="accent6">
                      <a:lumMod val="75000"/>
                      <a:alpha val="17000"/>
                    </a:schemeClr>
                  </a:glow>
                </a:effectLst>
              </a:rPr>
            </a:br>
            <a:r>
              <a:rPr lang="ru-RU" sz="1200" dirty="0" err="1" smtClean="0">
                <a:solidFill>
                  <a:schemeClr val="bg1"/>
                </a:solidFill>
                <a:effectLst>
                  <a:glow rad="139700">
                    <a:schemeClr val="accent6">
                      <a:lumMod val="75000"/>
                      <a:alpha val="17000"/>
                    </a:schemeClr>
                  </a:glow>
                </a:effectLst>
              </a:rPr>
              <a:t>агрегатор</a:t>
            </a:r>
            <a:r>
              <a:rPr lang="ru-RU" sz="1200" dirty="0" smtClean="0">
                <a:solidFill>
                  <a:schemeClr val="bg1"/>
                </a:solidFill>
                <a:effectLst>
                  <a:glow rad="139700">
                    <a:schemeClr val="accent6">
                      <a:lumMod val="75000"/>
                      <a:alpha val="17000"/>
                    </a:schemeClr>
                  </a:glow>
                </a:effectLst>
              </a:rPr>
              <a:t> или отдельное</a:t>
            </a:r>
            <a:r>
              <a:rPr lang="en-US" sz="1200" dirty="0" smtClean="0">
                <a:solidFill>
                  <a:schemeClr val="bg1"/>
                </a:solidFill>
                <a:effectLst>
                  <a:glow rad="139700">
                    <a:schemeClr val="accent6">
                      <a:lumMod val="75000"/>
                      <a:alpha val="17000"/>
                    </a:schemeClr>
                  </a:glow>
                </a:effectLst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effectLst>
                  <a:glow rad="139700">
                    <a:schemeClr val="accent6">
                      <a:lumMod val="75000"/>
                      <a:alpha val="17000"/>
                    </a:schemeClr>
                  </a:glow>
                </a:effectLst>
              </a:rPr>
              <a:t>(прямое) подключение</a:t>
            </a:r>
          </a:p>
          <a:p>
            <a:pPr marL="360363" indent="-360363">
              <a:spcBef>
                <a:spcPts val="1200"/>
              </a:spcBef>
              <a:buNone/>
            </a:pPr>
            <a:r>
              <a:rPr lang="ru-RU" sz="1200" dirty="0" smtClean="0">
                <a:solidFill>
                  <a:schemeClr val="bg1"/>
                </a:solidFill>
                <a:effectLst>
                  <a:glow rad="139700">
                    <a:schemeClr val="accent6">
                      <a:lumMod val="75000"/>
                      <a:alpha val="17000"/>
                    </a:schemeClr>
                  </a:glow>
                </a:effectLst>
              </a:rPr>
              <a:t>Обслуживание приема платежей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DD357-3EED-421B-83C6-F33B993B4C0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810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источник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DD357-3EED-421B-83C6-F33B993B4C0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3610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DD357-3EED-421B-83C6-F33B993B4C0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5894-7098-4F7D-B59C-D4CF1AC8F1F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+ реальная скидка</a:t>
            </a:r>
            <a:r>
              <a:rPr lang="ru-RU" baseline="0" dirty="0" smtClean="0"/>
              <a:t> по комиссиям может начинаться только от 50 млн. рублей в год</a:t>
            </a:r>
            <a:br>
              <a:rPr lang="ru-RU" baseline="0" dirty="0" smtClean="0"/>
            </a:br>
            <a:r>
              <a:rPr lang="ru-RU" baseline="0" dirty="0" smtClean="0"/>
              <a:t>+ нет гарантии, что договор с ПС заключится.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DD357-3EED-421B-83C6-F33B993B4C06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1356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DD357-3EED-421B-83C6-F33B993B4C0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810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DD357-3EED-421B-83C6-F33B993B4C0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7288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03925" y="358021"/>
            <a:ext cx="7772400" cy="622707"/>
          </a:xfrm>
        </p:spPr>
        <p:txBody>
          <a:bodyPr lIns="0" tIns="0" anchor="t" anchorCtr="0">
            <a:noAutofit/>
          </a:bodyPr>
          <a:lstStyle>
            <a:lvl1pPr algn="l">
              <a:lnSpc>
                <a:spcPts val="2400"/>
              </a:lnSpc>
              <a:defRPr sz="2200" b="1" i="0" baseline="0">
                <a:solidFill>
                  <a:srgbClr val="44697D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PRESENTATION TITLE HERE,</a:t>
            </a:r>
            <a:br>
              <a:rPr lang="en-US" dirty="0" smtClean="0"/>
            </a:br>
            <a:r>
              <a:rPr lang="en-US" dirty="0" smtClean="0"/>
              <a:t>TWO LINES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03925" y="1402984"/>
            <a:ext cx="7560840" cy="153808"/>
          </a:xfrm>
        </p:spPr>
        <p:txBody>
          <a:bodyPr wrap="none" lIns="0" tIns="0" rIns="0" bIns="0">
            <a:noAutofit/>
          </a:bodyPr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200" b="1" baseline="0">
                <a:solidFill>
                  <a:srgbClr val="FFA02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PRESENTER’S NAME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659310"/>
            <a:ext cx="4823670" cy="1400962"/>
          </a:xfrm>
          <a:prstGeom prst="rect">
            <a:avLst/>
          </a:prstGeom>
          <a:solidFill>
            <a:srgbClr val="FFA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</a:t>
            </a:r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6140264" y="4877549"/>
            <a:ext cx="3006611" cy="793409"/>
          </a:xfrm>
          <a:prstGeom prst="rect">
            <a:avLst/>
          </a:prstGeom>
          <a:solidFill>
            <a:srgbClr val="FFA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</a:t>
            </a:r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03925" y="5662569"/>
            <a:ext cx="3127840" cy="793409"/>
          </a:xfrm>
          <a:prstGeom prst="rect">
            <a:avLst/>
          </a:prstGeom>
          <a:solidFill>
            <a:srgbClr val="446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</a:t>
            </a:r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531765" y="4471332"/>
            <a:ext cx="3145275" cy="788565"/>
          </a:xfrm>
          <a:prstGeom prst="rect">
            <a:avLst/>
          </a:prstGeom>
          <a:noFill/>
          <a:ln w="12700">
            <a:solidFill>
              <a:srgbClr val="446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403225" y="1580291"/>
            <a:ext cx="7561540" cy="215602"/>
          </a:xfrm>
        </p:spPr>
        <p:txBody>
          <a:bodyPr wrap="none" lIns="0" tIns="0" rIns="0" bIns="0">
            <a:no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lang="ru-RU" sz="1200" b="0" kern="1200" baseline="0" dirty="0" smtClean="0">
                <a:solidFill>
                  <a:srgbClr val="44697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lang="ru-RU" sz="1200" b="0" kern="1200" baseline="0" dirty="0" smtClean="0">
                <a:solidFill>
                  <a:srgbClr val="44697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>
              <a:buNone/>
              <a:defRPr lang="ru-RU" sz="1200" b="0" kern="1200" baseline="0" dirty="0" smtClean="0">
                <a:solidFill>
                  <a:srgbClr val="44697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>
              <a:buNone/>
              <a:defRPr lang="ru-RU" sz="1200" b="0" kern="1200" baseline="0" dirty="0" smtClean="0">
                <a:solidFill>
                  <a:srgbClr val="44697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>
              <a:buNone/>
              <a:defRPr lang="ru-RU" sz="1200" b="0" kern="1200" baseline="0" dirty="0">
                <a:solidFill>
                  <a:srgbClr val="44697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PLACE AND DATE</a:t>
            </a:r>
            <a:endParaRPr lang="ru-RU" dirty="0"/>
          </a:p>
        </p:txBody>
      </p:sp>
      <p:pic>
        <p:nvPicPr>
          <p:cNvPr id="17" name="Picture 3" descr="M:\DO_Marketing\_Brand guidelines\DengiOnline_logo_pack\ENG\PNG\Logo_DengiOnline_ENG_po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4839" y="6153852"/>
            <a:ext cx="1610939" cy="4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9327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0859" y="1870225"/>
            <a:ext cx="8286913" cy="428133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tabLst>
                <a:tab pos="896938" algn="l"/>
              </a:tabLst>
              <a:defRPr sz="1800" b="1" baseline="0">
                <a:solidFill>
                  <a:srgbClr val="44697D"/>
                </a:solidFill>
                <a:latin typeface="Arial" pitchFamily="34" charset="0"/>
                <a:cs typeface="Arial" pitchFamily="34" charset="0"/>
              </a:defRPr>
            </a:lvl1pPr>
            <a:lvl2pPr marL="3175" indent="0">
              <a:lnSpc>
                <a:spcPts val="2000"/>
              </a:lnSpc>
              <a:spcBef>
                <a:spcPts val="0"/>
              </a:spcBef>
              <a:buNone/>
              <a:defRPr sz="1600" baseline="0">
                <a:solidFill>
                  <a:srgbClr val="44697D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Sub-headlines</a:t>
            </a:r>
          </a:p>
          <a:p>
            <a:pPr lvl="0"/>
            <a:endParaRPr lang="en-US" dirty="0" smtClean="0"/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consecutur</a:t>
            </a:r>
            <a:r>
              <a:rPr lang="en-US" dirty="0" smtClean="0"/>
              <a:t> ad </a:t>
            </a:r>
            <a:r>
              <a:rPr lang="en-US" dirty="0" err="1" smtClean="0"/>
              <a:t>ipsing</a:t>
            </a:r>
            <a:r>
              <a:rPr lang="en-US" dirty="0" smtClean="0"/>
              <a:t> elite </a:t>
            </a:r>
            <a:r>
              <a:rPr lang="en-US" dirty="0" err="1" smtClean="0"/>
              <a:t>sed</a:t>
            </a:r>
            <a:r>
              <a:rPr lang="en-US" dirty="0" smtClean="0"/>
              <a:t> diem </a:t>
            </a:r>
            <a:r>
              <a:rPr lang="en-US" dirty="0" err="1" smtClean="0"/>
              <a:t>mona</a:t>
            </a:r>
            <a:r>
              <a:rPr lang="en-US" dirty="0" smtClean="0"/>
              <a:t> my ads </a:t>
            </a:r>
            <a:r>
              <a:rPr lang="en-US" dirty="0" err="1" smtClean="0"/>
              <a:t>lobore</a:t>
            </a:r>
            <a:r>
              <a:rPr lang="en-US" dirty="0" smtClean="0"/>
              <a:t> et </a:t>
            </a:r>
            <a:r>
              <a:rPr lang="en-US" dirty="0" err="1" smtClean="0"/>
              <a:t>dol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ore magna </a:t>
            </a:r>
            <a:r>
              <a:rPr lang="en-US" dirty="0" err="1" smtClean="0"/>
              <a:t>ed</a:t>
            </a:r>
            <a:r>
              <a:rPr lang="en-US" dirty="0" smtClean="0"/>
              <a:t> in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vulopat</a:t>
            </a:r>
            <a:r>
              <a:rPr lang="en-US" dirty="0" smtClean="0"/>
              <a:t> et is terra </a:t>
            </a:r>
            <a:r>
              <a:rPr lang="en-US" dirty="0" err="1" smtClean="0"/>
              <a:t>pax</a:t>
            </a:r>
            <a:r>
              <a:rPr lang="en-US" dirty="0" smtClean="0"/>
              <a:t> </a:t>
            </a:r>
            <a:r>
              <a:rPr lang="en-US" dirty="0" err="1" smtClean="0"/>
              <a:t>hominibus</a:t>
            </a:r>
            <a:r>
              <a:rPr lang="en-US" dirty="0" smtClean="0"/>
              <a:t> bone </a:t>
            </a:r>
            <a:r>
              <a:rPr lang="en-US" dirty="0" err="1" smtClean="0"/>
              <a:t>voluma</a:t>
            </a:r>
            <a:endParaRPr lang="en-US" dirty="0" smtClean="0"/>
          </a:p>
          <a:p>
            <a:pPr lvl="1"/>
            <a:r>
              <a:rPr lang="en-US" dirty="0" err="1" smtClean="0"/>
              <a:t>ntalis</a:t>
            </a:r>
            <a:r>
              <a:rPr lang="en-US" dirty="0" smtClean="0"/>
              <a:t> </a:t>
            </a:r>
            <a:r>
              <a:rPr lang="en-US" dirty="0" err="1" smtClean="0"/>
              <a:t>laudamus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bened</a:t>
            </a:r>
            <a:r>
              <a:rPr lang="en-US" dirty="0" smtClean="0"/>
              <a:t> </a:t>
            </a:r>
            <a:r>
              <a:rPr lang="en-US" dirty="0" err="1" smtClean="0"/>
              <a:t>icimus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adoramus</a:t>
            </a:r>
            <a:r>
              <a:rPr lang="en-US" dirty="0" smtClean="0"/>
              <a:t> </a:t>
            </a:r>
            <a:r>
              <a:rPr lang="en-US" dirty="0" err="1" smtClean="0"/>
              <a:t>gloriam</a:t>
            </a:r>
            <a:r>
              <a:rPr lang="en-US" dirty="0" smtClean="0"/>
              <a:t> magnum </a:t>
            </a:r>
            <a:r>
              <a:rPr lang="en-US" dirty="0" err="1" smtClean="0"/>
              <a:t>tu</a:t>
            </a:r>
            <a:r>
              <a:rPr lang="en-US" dirty="0" smtClean="0"/>
              <a:t> am.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Ore magna </a:t>
            </a:r>
            <a:r>
              <a:rPr lang="en-US" dirty="0" err="1" smtClean="0"/>
              <a:t>ed</a:t>
            </a:r>
            <a:r>
              <a:rPr lang="en-US" dirty="0" smtClean="0"/>
              <a:t> in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vulopat</a:t>
            </a:r>
            <a:r>
              <a:rPr lang="en-US" dirty="0" smtClean="0"/>
              <a:t> et is terra </a:t>
            </a:r>
            <a:r>
              <a:rPr lang="en-US" dirty="0" err="1" smtClean="0"/>
              <a:t>pax</a:t>
            </a:r>
            <a:r>
              <a:rPr lang="en-US" dirty="0" smtClean="0"/>
              <a:t> </a:t>
            </a:r>
            <a:r>
              <a:rPr lang="en-US" dirty="0" err="1" smtClean="0"/>
              <a:t>hominibus</a:t>
            </a:r>
            <a:r>
              <a:rPr lang="en-US" dirty="0" smtClean="0"/>
              <a:t> bone </a:t>
            </a:r>
            <a:r>
              <a:rPr lang="en-US" dirty="0" err="1" smtClean="0"/>
              <a:t>voluma</a:t>
            </a:r>
            <a:endParaRPr lang="en-US" dirty="0" smtClean="0"/>
          </a:p>
          <a:p>
            <a:pPr lvl="1"/>
            <a:r>
              <a:rPr lang="en-US" dirty="0" err="1" smtClean="0"/>
              <a:t>ntalis</a:t>
            </a:r>
            <a:r>
              <a:rPr lang="en-US" dirty="0" smtClean="0"/>
              <a:t> </a:t>
            </a:r>
            <a:r>
              <a:rPr lang="en-US" dirty="0" err="1" smtClean="0"/>
              <a:t>laudamus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bened</a:t>
            </a:r>
            <a:r>
              <a:rPr lang="en-US" dirty="0" smtClean="0"/>
              <a:t> </a:t>
            </a:r>
            <a:r>
              <a:rPr lang="en-US" dirty="0" err="1" smtClean="0"/>
              <a:t>icimus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adoramus</a:t>
            </a:r>
            <a:r>
              <a:rPr lang="en-US" dirty="0" smtClean="0"/>
              <a:t> </a:t>
            </a:r>
            <a:r>
              <a:rPr lang="en-US" dirty="0" err="1" smtClean="0"/>
              <a:t>gloriam</a:t>
            </a:r>
            <a:r>
              <a:rPr lang="en-US" dirty="0" smtClean="0"/>
              <a:t> magnum </a:t>
            </a:r>
            <a:r>
              <a:rPr lang="en-US" dirty="0" err="1" smtClean="0"/>
              <a:t>tu</a:t>
            </a:r>
            <a:r>
              <a:rPr lang="en-US" dirty="0" smtClean="0"/>
              <a:t> am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consecutur</a:t>
            </a:r>
            <a:r>
              <a:rPr lang="en-US" dirty="0" smtClean="0"/>
              <a:t> ad </a:t>
            </a:r>
            <a:r>
              <a:rPr lang="en-US" dirty="0" err="1" smtClean="0"/>
              <a:t>ipsing</a:t>
            </a:r>
            <a:r>
              <a:rPr lang="en-US" dirty="0" smtClean="0"/>
              <a:t> elite </a:t>
            </a:r>
            <a:r>
              <a:rPr lang="en-US" dirty="0" err="1" smtClean="0"/>
              <a:t>sed</a:t>
            </a:r>
            <a:r>
              <a:rPr lang="en-US" dirty="0" smtClean="0"/>
              <a:t> diem </a:t>
            </a:r>
            <a:r>
              <a:rPr lang="en-US" dirty="0" err="1" smtClean="0"/>
              <a:t>mona</a:t>
            </a:r>
            <a:r>
              <a:rPr lang="en-US" dirty="0" smtClean="0"/>
              <a:t> my ads </a:t>
            </a:r>
            <a:r>
              <a:rPr lang="en-US" dirty="0" err="1" smtClean="0"/>
              <a:t>lobore</a:t>
            </a:r>
            <a:r>
              <a:rPr lang="en-US" dirty="0" smtClean="0"/>
              <a:t> et </a:t>
            </a:r>
            <a:r>
              <a:rPr lang="en-US" dirty="0" err="1" smtClean="0"/>
              <a:t>dol</a:t>
            </a:r>
            <a:r>
              <a:rPr lang="en-US" dirty="0" smtClean="0"/>
              <a:t> ore magna 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in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vulopat</a:t>
            </a:r>
            <a:r>
              <a:rPr lang="en-US" dirty="0" smtClean="0"/>
              <a:t> et is terra </a:t>
            </a:r>
            <a:r>
              <a:rPr lang="en-US" dirty="0" err="1" smtClean="0"/>
              <a:t>pax</a:t>
            </a:r>
            <a:r>
              <a:rPr lang="en-US" dirty="0" smtClean="0"/>
              <a:t> </a:t>
            </a:r>
            <a:r>
              <a:rPr lang="en-US" dirty="0" err="1" smtClean="0"/>
              <a:t>hominibus</a:t>
            </a:r>
            <a:r>
              <a:rPr lang="en-US" dirty="0" smtClean="0"/>
              <a:t> bone </a:t>
            </a:r>
            <a:r>
              <a:rPr lang="en-US" dirty="0" err="1" smtClean="0"/>
              <a:t>voluma</a:t>
            </a:r>
            <a:r>
              <a:rPr lang="en-US" dirty="0" smtClean="0"/>
              <a:t> </a:t>
            </a:r>
            <a:r>
              <a:rPr lang="en-US" dirty="0" err="1" smtClean="0"/>
              <a:t>ntalis</a:t>
            </a:r>
            <a:r>
              <a:rPr lang="en-US" dirty="0" smtClean="0"/>
              <a:t> </a:t>
            </a:r>
            <a:r>
              <a:rPr lang="en-US" dirty="0" err="1" smtClean="0"/>
              <a:t>laudamus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bened</a:t>
            </a:r>
            <a:r>
              <a:rPr lang="en-US" dirty="0" smtClean="0"/>
              <a:t> </a:t>
            </a:r>
            <a:r>
              <a:rPr lang="en-US" dirty="0" err="1" smtClean="0"/>
              <a:t>icimus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adoramus</a:t>
            </a:r>
            <a:r>
              <a:rPr lang="en-US" dirty="0" smtClean="0"/>
              <a:t> </a:t>
            </a:r>
            <a:r>
              <a:rPr lang="en-US" dirty="0" err="1" smtClean="0"/>
              <a:t>gloriam</a:t>
            </a:r>
            <a:r>
              <a:rPr lang="en-US" dirty="0" smtClean="0"/>
              <a:t> magnum </a:t>
            </a:r>
            <a:r>
              <a:rPr lang="en-US" dirty="0" err="1" smtClean="0"/>
              <a:t>tu</a:t>
            </a:r>
            <a:r>
              <a:rPr lang="en-US" dirty="0" smtClean="0"/>
              <a:t> am </a:t>
            </a:r>
            <a:r>
              <a:rPr lang="en-US" dirty="0" err="1" smtClean="0"/>
              <a:t>tusto</a:t>
            </a:r>
            <a:r>
              <a:rPr lang="en-US" dirty="0" smtClean="0"/>
              <a:t>.</a:t>
            </a:r>
            <a:endParaRPr lang="ru-RU" dirty="0" smtClean="0"/>
          </a:p>
          <a:p>
            <a:pPr lvl="1"/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03924" y="358021"/>
            <a:ext cx="8303847" cy="766723"/>
          </a:xfrm>
        </p:spPr>
        <p:txBody>
          <a:bodyPr lIns="0" tIns="0" anchor="t" anchorCtr="0">
            <a:noAutofit/>
          </a:bodyPr>
          <a:lstStyle>
            <a:lvl1pPr algn="l">
              <a:lnSpc>
                <a:spcPts val="2800"/>
              </a:lnSpc>
              <a:defRPr sz="2600" b="1" i="0" baseline="0">
                <a:solidFill>
                  <a:srgbClr val="FFA02F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Headlines are written here,</a:t>
            </a:r>
            <a:br>
              <a:rPr lang="en-US" dirty="0" smtClean="0"/>
            </a:br>
            <a:r>
              <a:rPr lang="en-US" dirty="0" smtClean="0"/>
              <a:t>two lines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395536" y="1214422"/>
            <a:ext cx="8312236" cy="0"/>
          </a:xfrm>
          <a:prstGeom prst="line">
            <a:avLst/>
          </a:prstGeom>
          <a:ln w="19050">
            <a:solidFill>
              <a:srgbClr val="FFA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M:\DO_Marketing\_Brand guidelines\DengiOnline_logo_pack\ENG\PNG\Logo_DengiOnline_ENG_po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4839" y="6153852"/>
            <a:ext cx="1610939" cy="4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8663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0859" y="1870225"/>
            <a:ext cx="8286913" cy="428133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tabLst>
                <a:tab pos="896938" algn="l"/>
              </a:tabLst>
              <a:defRPr sz="1800" b="1" baseline="0">
                <a:solidFill>
                  <a:srgbClr val="44697D"/>
                </a:solidFill>
                <a:latin typeface="Arial" pitchFamily="34" charset="0"/>
                <a:cs typeface="Arial" pitchFamily="34" charset="0"/>
              </a:defRPr>
            </a:lvl1pPr>
            <a:lvl2pPr marL="3175" indent="0">
              <a:lnSpc>
                <a:spcPts val="2000"/>
              </a:lnSpc>
              <a:spcBef>
                <a:spcPts val="0"/>
              </a:spcBef>
              <a:buNone/>
              <a:defRPr sz="1600" baseline="0">
                <a:solidFill>
                  <a:srgbClr val="44697D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Sub-headlines</a:t>
            </a:r>
          </a:p>
          <a:p>
            <a:pPr lvl="0"/>
            <a:endParaRPr lang="en-US" dirty="0" smtClean="0"/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consecutur</a:t>
            </a:r>
            <a:r>
              <a:rPr lang="en-US" dirty="0" smtClean="0"/>
              <a:t> ad </a:t>
            </a:r>
            <a:r>
              <a:rPr lang="en-US" dirty="0" err="1" smtClean="0"/>
              <a:t>ipsing</a:t>
            </a:r>
            <a:r>
              <a:rPr lang="en-US" dirty="0" smtClean="0"/>
              <a:t> elite </a:t>
            </a:r>
            <a:r>
              <a:rPr lang="en-US" dirty="0" err="1" smtClean="0"/>
              <a:t>sed</a:t>
            </a:r>
            <a:r>
              <a:rPr lang="en-US" dirty="0" smtClean="0"/>
              <a:t> diem </a:t>
            </a:r>
            <a:r>
              <a:rPr lang="en-US" dirty="0" err="1" smtClean="0"/>
              <a:t>mona</a:t>
            </a:r>
            <a:r>
              <a:rPr lang="en-US" dirty="0" smtClean="0"/>
              <a:t> my ads </a:t>
            </a:r>
            <a:r>
              <a:rPr lang="en-US" dirty="0" err="1" smtClean="0"/>
              <a:t>lobore</a:t>
            </a:r>
            <a:r>
              <a:rPr lang="en-US" dirty="0" smtClean="0"/>
              <a:t> et </a:t>
            </a:r>
            <a:r>
              <a:rPr lang="en-US" dirty="0" err="1" smtClean="0"/>
              <a:t>dol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ore magna </a:t>
            </a:r>
            <a:r>
              <a:rPr lang="en-US" dirty="0" err="1" smtClean="0"/>
              <a:t>ed</a:t>
            </a:r>
            <a:r>
              <a:rPr lang="en-US" dirty="0" smtClean="0"/>
              <a:t> in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vulopat</a:t>
            </a:r>
            <a:r>
              <a:rPr lang="en-US" dirty="0" smtClean="0"/>
              <a:t> et is terra </a:t>
            </a:r>
            <a:r>
              <a:rPr lang="en-US" dirty="0" err="1" smtClean="0"/>
              <a:t>pax</a:t>
            </a:r>
            <a:r>
              <a:rPr lang="en-US" dirty="0" smtClean="0"/>
              <a:t> </a:t>
            </a:r>
            <a:r>
              <a:rPr lang="en-US" dirty="0" err="1" smtClean="0"/>
              <a:t>hominibus</a:t>
            </a:r>
            <a:r>
              <a:rPr lang="en-US" dirty="0" smtClean="0"/>
              <a:t> bone </a:t>
            </a:r>
            <a:r>
              <a:rPr lang="en-US" dirty="0" err="1" smtClean="0"/>
              <a:t>voluma</a:t>
            </a:r>
            <a:endParaRPr lang="en-US" dirty="0" smtClean="0"/>
          </a:p>
          <a:p>
            <a:pPr lvl="1"/>
            <a:r>
              <a:rPr lang="en-US" dirty="0" err="1" smtClean="0"/>
              <a:t>ntalis</a:t>
            </a:r>
            <a:r>
              <a:rPr lang="en-US" dirty="0" smtClean="0"/>
              <a:t> </a:t>
            </a:r>
            <a:r>
              <a:rPr lang="en-US" dirty="0" err="1" smtClean="0"/>
              <a:t>laudamus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bened</a:t>
            </a:r>
            <a:r>
              <a:rPr lang="en-US" dirty="0" smtClean="0"/>
              <a:t> </a:t>
            </a:r>
            <a:r>
              <a:rPr lang="en-US" dirty="0" err="1" smtClean="0"/>
              <a:t>icimus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adoramus</a:t>
            </a:r>
            <a:r>
              <a:rPr lang="en-US" dirty="0" smtClean="0"/>
              <a:t> </a:t>
            </a:r>
            <a:r>
              <a:rPr lang="en-US" dirty="0" err="1" smtClean="0"/>
              <a:t>gloriam</a:t>
            </a:r>
            <a:r>
              <a:rPr lang="en-US" dirty="0" smtClean="0"/>
              <a:t> magnum </a:t>
            </a:r>
            <a:r>
              <a:rPr lang="en-US" dirty="0" err="1" smtClean="0"/>
              <a:t>tu</a:t>
            </a:r>
            <a:r>
              <a:rPr lang="en-US" dirty="0" smtClean="0"/>
              <a:t> am.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Ore magna </a:t>
            </a:r>
            <a:r>
              <a:rPr lang="en-US" dirty="0" err="1" smtClean="0"/>
              <a:t>ed</a:t>
            </a:r>
            <a:r>
              <a:rPr lang="en-US" dirty="0" smtClean="0"/>
              <a:t> in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vulopat</a:t>
            </a:r>
            <a:r>
              <a:rPr lang="en-US" dirty="0" smtClean="0"/>
              <a:t> et is terra </a:t>
            </a:r>
            <a:r>
              <a:rPr lang="en-US" dirty="0" err="1" smtClean="0"/>
              <a:t>pax</a:t>
            </a:r>
            <a:r>
              <a:rPr lang="en-US" dirty="0" smtClean="0"/>
              <a:t> </a:t>
            </a:r>
            <a:r>
              <a:rPr lang="en-US" dirty="0" err="1" smtClean="0"/>
              <a:t>hominibus</a:t>
            </a:r>
            <a:r>
              <a:rPr lang="en-US" dirty="0" smtClean="0"/>
              <a:t> bone </a:t>
            </a:r>
            <a:r>
              <a:rPr lang="en-US" dirty="0" err="1" smtClean="0"/>
              <a:t>voluma</a:t>
            </a:r>
            <a:endParaRPr lang="en-US" dirty="0" smtClean="0"/>
          </a:p>
          <a:p>
            <a:pPr lvl="1"/>
            <a:r>
              <a:rPr lang="en-US" dirty="0" err="1" smtClean="0"/>
              <a:t>ntalis</a:t>
            </a:r>
            <a:r>
              <a:rPr lang="en-US" dirty="0" smtClean="0"/>
              <a:t> </a:t>
            </a:r>
            <a:r>
              <a:rPr lang="en-US" dirty="0" err="1" smtClean="0"/>
              <a:t>laudamus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bened</a:t>
            </a:r>
            <a:r>
              <a:rPr lang="en-US" dirty="0" smtClean="0"/>
              <a:t> </a:t>
            </a:r>
            <a:r>
              <a:rPr lang="en-US" dirty="0" err="1" smtClean="0"/>
              <a:t>icimus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adoramus</a:t>
            </a:r>
            <a:r>
              <a:rPr lang="en-US" dirty="0" smtClean="0"/>
              <a:t> </a:t>
            </a:r>
            <a:r>
              <a:rPr lang="en-US" dirty="0" err="1" smtClean="0"/>
              <a:t>gloriam</a:t>
            </a:r>
            <a:r>
              <a:rPr lang="en-US" dirty="0" smtClean="0"/>
              <a:t> magnum </a:t>
            </a:r>
            <a:r>
              <a:rPr lang="en-US" dirty="0" err="1" smtClean="0"/>
              <a:t>tu</a:t>
            </a:r>
            <a:r>
              <a:rPr lang="en-US" dirty="0" smtClean="0"/>
              <a:t> am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consecutur</a:t>
            </a:r>
            <a:r>
              <a:rPr lang="en-US" dirty="0" smtClean="0"/>
              <a:t> ad </a:t>
            </a:r>
            <a:r>
              <a:rPr lang="en-US" dirty="0" err="1" smtClean="0"/>
              <a:t>ipsing</a:t>
            </a:r>
            <a:r>
              <a:rPr lang="en-US" dirty="0" smtClean="0"/>
              <a:t> elite </a:t>
            </a:r>
            <a:r>
              <a:rPr lang="en-US" dirty="0" err="1" smtClean="0"/>
              <a:t>sed</a:t>
            </a:r>
            <a:r>
              <a:rPr lang="en-US" dirty="0" smtClean="0"/>
              <a:t> diem </a:t>
            </a:r>
            <a:r>
              <a:rPr lang="en-US" dirty="0" err="1" smtClean="0"/>
              <a:t>mona</a:t>
            </a:r>
            <a:r>
              <a:rPr lang="en-US" dirty="0" smtClean="0"/>
              <a:t> my ads </a:t>
            </a:r>
            <a:r>
              <a:rPr lang="en-US" dirty="0" err="1" smtClean="0"/>
              <a:t>lobore</a:t>
            </a:r>
            <a:r>
              <a:rPr lang="en-US" dirty="0" smtClean="0"/>
              <a:t> et </a:t>
            </a:r>
            <a:r>
              <a:rPr lang="en-US" dirty="0" err="1" smtClean="0"/>
              <a:t>dol</a:t>
            </a:r>
            <a:r>
              <a:rPr lang="en-US" dirty="0" smtClean="0"/>
              <a:t> ore magna 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in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vulopat</a:t>
            </a:r>
            <a:r>
              <a:rPr lang="en-US" dirty="0" smtClean="0"/>
              <a:t> et is terra </a:t>
            </a:r>
            <a:r>
              <a:rPr lang="en-US" dirty="0" err="1" smtClean="0"/>
              <a:t>pax</a:t>
            </a:r>
            <a:r>
              <a:rPr lang="en-US" dirty="0" smtClean="0"/>
              <a:t> </a:t>
            </a:r>
            <a:r>
              <a:rPr lang="en-US" dirty="0" err="1" smtClean="0"/>
              <a:t>hominibus</a:t>
            </a:r>
            <a:r>
              <a:rPr lang="en-US" dirty="0" smtClean="0"/>
              <a:t> bone </a:t>
            </a:r>
            <a:r>
              <a:rPr lang="en-US" dirty="0" err="1" smtClean="0"/>
              <a:t>voluma</a:t>
            </a:r>
            <a:r>
              <a:rPr lang="en-US" dirty="0" smtClean="0"/>
              <a:t> </a:t>
            </a:r>
            <a:r>
              <a:rPr lang="en-US" dirty="0" err="1" smtClean="0"/>
              <a:t>ntalis</a:t>
            </a:r>
            <a:r>
              <a:rPr lang="en-US" dirty="0" smtClean="0"/>
              <a:t> </a:t>
            </a:r>
            <a:r>
              <a:rPr lang="en-US" dirty="0" err="1" smtClean="0"/>
              <a:t>laudamus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bened</a:t>
            </a:r>
            <a:r>
              <a:rPr lang="en-US" dirty="0" smtClean="0"/>
              <a:t> </a:t>
            </a:r>
            <a:r>
              <a:rPr lang="en-US" dirty="0" err="1" smtClean="0"/>
              <a:t>icimus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adoramus</a:t>
            </a:r>
            <a:r>
              <a:rPr lang="en-US" dirty="0" smtClean="0"/>
              <a:t> </a:t>
            </a:r>
            <a:r>
              <a:rPr lang="en-US" dirty="0" err="1" smtClean="0"/>
              <a:t>gloriam</a:t>
            </a:r>
            <a:r>
              <a:rPr lang="en-US" dirty="0" smtClean="0"/>
              <a:t> magnum </a:t>
            </a:r>
            <a:r>
              <a:rPr lang="en-US" dirty="0" err="1" smtClean="0"/>
              <a:t>tu</a:t>
            </a:r>
            <a:r>
              <a:rPr lang="en-US" dirty="0" smtClean="0"/>
              <a:t> am </a:t>
            </a:r>
            <a:r>
              <a:rPr lang="en-US" dirty="0" err="1" smtClean="0"/>
              <a:t>tusto</a:t>
            </a:r>
            <a:r>
              <a:rPr lang="en-US" dirty="0" smtClean="0"/>
              <a:t>.</a:t>
            </a:r>
            <a:endParaRPr lang="ru-RU" dirty="0" smtClean="0"/>
          </a:p>
          <a:p>
            <a:pPr lvl="1"/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03924" y="358021"/>
            <a:ext cx="8303847" cy="766723"/>
          </a:xfrm>
        </p:spPr>
        <p:txBody>
          <a:bodyPr lIns="0" tIns="0" anchor="t" anchorCtr="0">
            <a:noAutofit/>
          </a:bodyPr>
          <a:lstStyle>
            <a:lvl1pPr algn="l">
              <a:lnSpc>
                <a:spcPts val="2800"/>
              </a:lnSpc>
              <a:defRPr sz="2600" b="1" i="0" baseline="0">
                <a:solidFill>
                  <a:srgbClr val="FFA02F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Headlines are written here,</a:t>
            </a:r>
            <a:br>
              <a:rPr lang="en-US" dirty="0" smtClean="0"/>
            </a:br>
            <a:r>
              <a:rPr lang="en-US" dirty="0" smtClean="0"/>
              <a:t>two lines</a:t>
            </a:r>
            <a:endParaRPr lang="ru-RU" dirty="0"/>
          </a:p>
        </p:txBody>
      </p:sp>
      <p:pic>
        <p:nvPicPr>
          <p:cNvPr id="9" name="Picture 3" descr="M:\DO_Marketing\_Brand guidelines\DengiOnline_logo_pack\ENG\PNG\Logo_DengiOnline_ENG_pos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64839" y="6153852"/>
            <a:ext cx="1610939" cy="4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8002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0859" y="1870225"/>
            <a:ext cx="8286913" cy="428133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tabLst>
                <a:tab pos="896938" algn="l"/>
              </a:tabLst>
              <a:defRPr sz="1800" b="1" baseline="0">
                <a:solidFill>
                  <a:srgbClr val="44697D"/>
                </a:solidFill>
                <a:latin typeface="Arial" pitchFamily="34" charset="0"/>
                <a:cs typeface="Arial" pitchFamily="34" charset="0"/>
              </a:defRPr>
            </a:lvl1pPr>
            <a:lvl2pPr marL="3175" indent="0">
              <a:lnSpc>
                <a:spcPts val="2000"/>
              </a:lnSpc>
              <a:spcBef>
                <a:spcPts val="0"/>
              </a:spcBef>
              <a:buNone/>
              <a:defRPr sz="1600" baseline="0">
                <a:solidFill>
                  <a:srgbClr val="44697D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Sub-headlines</a:t>
            </a:r>
          </a:p>
          <a:p>
            <a:pPr lvl="0"/>
            <a:endParaRPr lang="en-US" dirty="0" smtClean="0"/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consecutur</a:t>
            </a:r>
            <a:r>
              <a:rPr lang="en-US" dirty="0" smtClean="0"/>
              <a:t> ad </a:t>
            </a:r>
            <a:r>
              <a:rPr lang="en-US" dirty="0" err="1" smtClean="0"/>
              <a:t>ipsing</a:t>
            </a:r>
            <a:r>
              <a:rPr lang="en-US" dirty="0" smtClean="0"/>
              <a:t> elite </a:t>
            </a:r>
            <a:r>
              <a:rPr lang="en-US" dirty="0" err="1" smtClean="0"/>
              <a:t>sed</a:t>
            </a:r>
            <a:r>
              <a:rPr lang="en-US" dirty="0" smtClean="0"/>
              <a:t> diem </a:t>
            </a:r>
            <a:r>
              <a:rPr lang="en-US" dirty="0" err="1" smtClean="0"/>
              <a:t>mona</a:t>
            </a:r>
            <a:r>
              <a:rPr lang="en-US" dirty="0" smtClean="0"/>
              <a:t> my ads </a:t>
            </a:r>
            <a:r>
              <a:rPr lang="en-US" dirty="0" err="1" smtClean="0"/>
              <a:t>lobore</a:t>
            </a:r>
            <a:r>
              <a:rPr lang="en-US" dirty="0" smtClean="0"/>
              <a:t> et </a:t>
            </a:r>
            <a:r>
              <a:rPr lang="en-US" dirty="0" err="1" smtClean="0"/>
              <a:t>dol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ore magna </a:t>
            </a:r>
            <a:r>
              <a:rPr lang="en-US" dirty="0" err="1" smtClean="0"/>
              <a:t>ed</a:t>
            </a:r>
            <a:r>
              <a:rPr lang="en-US" dirty="0" smtClean="0"/>
              <a:t> in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vulopat</a:t>
            </a:r>
            <a:r>
              <a:rPr lang="en-US" dirty="0" smtClean="0"/>
              <a:t> et is terra </a:t>
            </a:r>
            <a:r>
              <a:rPr lang="en-US" dirty="0" err="1" smtClean="0"/>
              <a:t>pax</a:t>
            </a:r>
            <a:r>
              <a:rPr lang="en-US" dirty="0" smtClean="0"/>
              <a:t> </a:t>
            </a:r>
            <a:r>
              <a:rPr lang="en-US" dirty="0" err="1" smtClean="0"/>
              <a:t>hominibus</a:t>
            </a:r>
            <a:r>
              <a:rPr lang="en-US" dirty="0" smtClean="0"/>
              <a:t> bone </a:t>
            </a:r>
            <a:r>
              <a:rPr lang="en-US" dirty="0" err="1" smtClean="0"/>
              <a:t>voluma</a:t>
            </a:r>
            <a:endParaRPr lang="en-US" dirty="0" smtClean="0"/>
          </a:p>
          <a:p>
            <a:pPr lvl="1"/>
            <a:r>
              <a:rPr lang="en-US" dirty="0" err="1" smtClean="0"/>
              <a:t>ntalis</a:t>
            </a:r>
            <a:r>
              <a:rPr lang="en-US" dirty="0" smtClean="0"/>
              <a:t> </a:t>
            </a:r>
            <a:r>
              <a:rPr lang="en-US" dirty="0" err="1" smtClean="0"/>
              <a:t>laudamus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bened</a:t>
            </a:r>
            <a:r>
              <a:rPr lang="en-US" dirty="0" smtClean="0"/>
              <a:t> </a:t>
            </a:r>
            <a:r>
              <a:rPr lang="en-US" dirty="0" err="1" smtClean="0"/>
              <a:t>icimus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adoramus</a:t>
            </a:r>
            <a:r>
              <a:rPr lang="en-US" dirty="0" smtClean="0"/>
              <a:t> </a:t>
            </a:r>
            <a:r>
              <a:rPr lang="en-US" dirty="0" err="1" smtClean="0"/>
              <a:t>gloriam</a:t>
            </a:r>
            <a:r>
              <a:rPr lang="en-US" dirty="0" smtClean="0"/>
              <a:t> magnum </a:t>
            </a:r>
            <a:r>
              <a:rPr lang="en-US" dirty="0" err="1" smtClean="0"/>
              <a:t>tu</a:t>
            </a:r>
            <a:r>
              <a:rPr lang="en-US" dirty="0" smtClean="0"/>
              <a:t> am.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Ore magna </a:t>
            </a:r>
            <a:r>
              <a:rPr lang="en-US" dirty="0" err="1" smtClean="0"/>
              <a:t>ed</a:t>
            </a:r>
            <a:r>
              <a:rPr lang="en-US" dirty="0" smtClean="0"/>
              <a:t> in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vulopat</a:t>
            </a:r>
            <a:r>
              <a:rPr lang="en-US" dirty="0" smtClean="0"/>
              <a:t> et is terra </a:t>
            </a:r>
            <a:r>
              <a:rPr lang="en-US" dirty="0" err="1" smtClean="0"/>
              <a:t>pax</a:t>
            </a:r>
            <a:r>
              <a:rPr lang="en-US" dirty="0" smtClean="0"/>
              <a:t> </a:t>
            </a:r>
            <a:r>
              <a:rPr lang="en-US" dirty="0" err="1" smtClean="0"/>
              <a:t>hominibus</a:t>
            </a:r>
            <a:r>
              <a:rPr lang="en-US" dirty="0" smtClean="0"/>
              <a:t> bone </a:t>
            </a:r>
            <a:r>
              <a:rPr lang="en-US" dirty="0" err="1" smtClean="0"/>
              <a:t>voluma</a:t>
            </a:r>
            <a:endParaRPr lang="en-US" dirty="0" smtClean="0"/>
          </a:p>
          <a:p>
            <a:pPr lvl="1"/>
            <a:r>
              <a:rPr lang="en-US" dirty="0" err="1" smtClean="0"/>
              <a:t>ntalis</a:t>
            </a:r>
            <a:r>
              <a:rPr lang="en-US" dirty="0" smtClean="0"/>
              <a:t> </a:t>
            </a:r>
            <a:r>
              <a:rPr lang="en-US" dirty="0" err="1" smtClean="0"/>
              <a:t>laudamus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bened</a:t>
            </a:r>
            <a:r>
              <a:rPr lang="en-US" dirty="0" smtClean="0"/>
              <a:t> </a:t>
            </a:r>
            <a:r>
              <a:rPr lang="en-US" dirty="0" err="1" smtClean="0"/>
              <a:t>icimus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adoramus</a:t>
            </a:r>
            <a:r>
              <a:rPr lang="en-US" dirty="0" smtClean="0"/>
              <a:t> </a:t>
            </a:r>
            <a:r>
              <a:rPr lang="en-US" dirty="0" err="1" smtClean="0"/>
              <a:t>gloriam</a:t>
            </a:r>
            <a:r>
              <a:rPr lang="en-US" dirty="0" smtClean="0"/>
              <a:t> magnum </a:t>
            </a:r>
            <a:r>
              <a:rPr lang="en-US" dirty="0" err="1" smtClean="0"/>
              <a:t>tu</a:t>
            </a:r>
            <a:r>
              <a:rPr lang="en-US" dirty="0" smtClean="0"/>
              <a:t> am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consecutur</a:t>
            </a:r>
            <a:r>
              <a:rPr lang="en-US" dirty="0" smtClean="0"/>
              <a:t> ad </a:t>
            </a:r>
            <a:r>
              <a:rPr lang="en-US" dirty="0" err="1" smtClean="0"/>
              <a:t>ipsing</a:t>
            </a:r>
            <a:r>
              <a:rPr lang="en-US" dirty="0" smtClean="0"/>
              <a:t> elite </a:t>
            </a:r>
            <a:r>
              <a:rPr lang="en-US" dirty="0" err="1" smtClean="0"/>
              <a:t>sed</a:t>
            </a:r>
            <a:r>
              <a:rPr lang="en-US" dirty="0" smtClean="0"/>
              <a:t> diem </a:t>
            </a:r>
            <a:r>
              <a:rPr lang="en-US" dirty="0" err="1" smtClean="0"/>
              <a:t>mona</a:t>
            </a:r>
            <a:r>
              <a:rPr lang="en-US" dirty="0" smtClean="0"/>
              <a:t> my ads </a:t>
            </a:r>
            <a:r>
              <a:rPr lang="en-US" dirty="0" err="1" smtClean="0"/>
              <a:t>lobore</a:t>
            </a:r>
            <a:r>
              <a:rPr lang="en-US" dirty="0" smtClean="0"/>
              <a:t> et </a:t>
            </a:r>
            <a:r>
              <a:rPr lang="en-US" dirty="0" err="1" smtClean="0"/>
              <a:t>dol</a:t>
            </a:r>
            <a:r>
              <a:rPr lang="en-US" dirty="0" smtClean="0"/>
              <a:t> ore magna 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in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vulopat</a:t>
            </a:r>
            <a:r>
              <a:rPr lang="en-US" dirty="0" smtClean="0"/>
              <a:t> et is terra </a:t>
            </a:r>
            <a:r>
              <a:rPr lang="en-US" dirty="0" err="1" smtClean="0"/>
              <a:t>pax</a:t>
            </a:r>
            <a:r>
              <a:rPr lang="en-US" dirty="0" smtClean="0"/>
              <a:t> </a:t>
            </a:r>
            <a:r>
              <a:rPr lang="en-US" dirty="0" err="1" smtClean="0"/>
              <a:t>hominibus</a:t>
            </a:r>
            <a:r>
              <a:rPr lang="en-US" dirty="0" smtClean="0"/>
              <a:t> bone </a:t>
            </a:r>
            <a:r>
              <a:rPr lang="en-US" dirty="0" err="1" smtClean="0"/>
              <a:t>voluma</a:t>
            </a:r>
            <a:r>
              <a:rPr lang="en-US" dirty="0" smtClean="0"/>
              <a:t> </a:t>
            </a:r>
            <a:r>
              <a:rPr lang="en-US" dirty="0" err="1" smtClean="0"/>
              <a:t>ntalis</a:t>
            </a:r>
            <a:r>
              <a:rPr lang="en-US" dirty="0" smtClean="0"/>
              <a:t> </a:t>
            </a:r>
            <a:r>
              <a:rPr lang="en-US" dirty="0" err="1" smtClean="0"/>
              <a:t>laudamus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bened</a:t>
            </a:r>
            <a:r>
              <a:rPr lang="en-US" dirty="0" smtClean="0"/>
              <a:t> </a:t>
            </a:r>
            <a:r>
              <a:rPr lang="en-US" dirty="0" err="1" smtClean="0"/>
              <a:t>icimus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adoramus</a:t>
            </a:r>
            <a:r>
              <a:rPr lang="en-US" dirty="0" smtClean="0"/>
              <a:t> </a:t>
            </a:r>
            <a:r>
              <a:rPr lang="en-US" dirty="0" err="1" smtClean="0"/>
              <a:t>gloriam</a:t>
            </a:r>
            <a:r>
              <a:rPr lang="en-US" dirty="0" smtClean="0"/>
              <a:t> magnum </a:t>
            </a:r>
            <a:r>
              <a:rPr lang="en-US" dirty="0" err="1" smtClean="0"/>
              <a:t>tu</a:t>
            </a:r>
            <a:r>
              <a:rPr lang="en-US" dirty="0" smtClean="0"/>
              <a:t> am </a:t>
            </a:r>
            <a:r>
              <a:rPr lang="en-US" dirty="0" err="1" smtClean="0"/>
              <a:t>tusto</a:t>
            </a:r>
            <a:r>
              <a:rPr lang="en-US" dirty="0" smtClean="0"/>
              <a:t>.</a:t>
            </a:r>
            <a:endParaRPr lang="ru-RU" dirty="0" smtClean="0"/>
          </a:p>
          <a:p>
            <a:pPr lvl="1"/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03924" y="358021"/>
            <a:ext cx="8303847" cy="766723"/>
          </a:xfrm>
        </p:spPr>
        <p:txBody>
          <a:bodyPr lIns="0" tIns="0" anchor="t" anchorCtr="0">
            <a:noAutofit/>
          </a:bodyPr>
          <a:lstStyle>
            <a:lvl1pPr algn="l">
              <a:lnSpc>
                <a:spcPts val="2800"/>
              </a:lnSpc>
              <a:defRPr sz="2600" b="1" i="0" baseline="0">
                <a:solidFill>
                  <a:srgbClr val="FFA02F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Headlines are written here,</a:t>
            </a:r>
            <a:br>
              <a:rPr lang="en-US" dirty="0" smtClean="0"/>
            </a:br>
            <a:r>
              <a:rPr lang="en-US" dirty="0" smtClean="0"/>
              <a:t>two lines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395536" y="1214422"/>
            <a:ext cx="8312236" cy="0"/>
          </a:xfrm>
          <a:prstGeom prst="line">
            <a:avLst/>
          </a:prstGeom>
          <a:ln w="19050">
            <a:solidFill>
              <a:srgbClr val="FFA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M:\DO_Marketing\_Brand guidelines\DengiOnline_logo_pack\ENG\PNG\Logo_DengiOnline_ENG_pos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64839" y="6153852"/>
            <a:ext cx="1610939" cy="4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5598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8389" y="2768"/>
            <a:ext cx="9160778" cy="6874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03924" y="4005064"/>
            <a:ext cx="8303847" cy="1846843"/>
          </a:xfrm>
        </p:spPr>
        <p:txBody>
          <a:bodyPr lIns="0" tIns="0" anchor="t" anchorCtr="0">
            <a:noAutofit/>
          </a:bodyPr>
          <a:lstStyle>
            <a:lvl1pPr algn="l">
              <a:lnSpc>
                <a:spcPts val="3400"/>
              </a:lnSpc>
              <a:defRPr sz="3200" b="1" i="0" baseline="0">
                <a:solidFill>
                  <a:srgbClr val="FFA02F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This page is </a:t>
            </a:r>
            <a:br>
              <a:rPr lang="en-US" dirty="0" smtClean="0"/>
            </a:br>
            <a:r>
              <a:rPr lang="en-US" dirty="0" smtClean="0"/>
              <a:t>used as a break in the presentation </a:t>
            </a:r>
            <a:br>
              <a:rPr lang="en-US" dirty="0" smtClean="0"/>
            </a:br>
            <a:r>
              <a:rPr lang="en-US" dirty="0" smtClean="0"/>
              <a:t>and for highlighting messages that are</a:t>
            </a:r>
            <a:br>
              <a:rPr lang="en-US" dirty="0" smtClean="0"/>
            </a:br>
            <a:r>
              <a:rPr lang="en-US" dirty="0" smtClean="0"/>
              <a:t>important.</a:t>
            </a:r>
            <a:endParaRPr lang="ru-RU" dirty="0"/>
          </a:p>
        </p:txBody>
      </p:sp>
      <p:pic>
        <p:nvPicPr>
          <p:cNvPr id="9" name="Picture 3" descr="M:\DO_Marketing\_Brand guidelines\DengiOnline_logo_pack\ENG\PNG\Logo_DengiOnline_ENG_pos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64839" y="6153852"/>
            <a:ext cx="1610939" cy="4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4"/>
          <p:cNvCxnSpPr/>
          <p:nvPr userDrawn="1"/>
        </p:nvCxnSpPr>
        <p:spPr>
          <a:xfrm>
            <a:off x="683568" y="6322494"/>
            <a:ext cx="0" cy="21253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Нижний колонтитул 26"/>
          <p:cNvSpPr>
            <a:spLocks noGrp="1"/>
          </p:cNvSpPr>
          <p:nvPr>
            <p:ph type="ftr" sz="quarter" idx="13"/>
          </p:nvPr>
        </p:nvSpPr>
        <p:spPr>
          <a:xfrm>
            <a:off x="802416" y="6339573"/>
            <a:ext cx="6289863" cy="212230"/>
          </a:xfrm>
        </p:spPr>
        <p:txBody>
          <a:bodyPr lIns="0" tIns="0" rIns="0" bIns="0" anchor="t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>
                <a:solidFill>
                  <a:prstClr val="white"/>
                </a:solidFill>
              </a:rPr>
              <a:t>Презентация о компании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4"/>
          </p:nvPr>
        </p:nvSpPr>
        <p:spPr>
          <a:xfrm>
            <a:off x="420859" y="6339573"/>
            <a:ext cx="208315" cy="212230"/>
          </a:xfrm>
        </p:spPr>
        <p:txBody>
          <a:bodyPr lIns="0" tIns="0" rIns="0" bIns="0" anchor="t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46CF7E-0E0B-480F-9AF1-60FE0C8E511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995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!PROJECTS\B036_DO_New_Identity\Photoset\iStock_000019665802Large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581002" y="692696"/>
            <a:ext cx="3367674" cy="3816424"/>
          </a:xfrm>
        </p:spPr>
        <p:txBody>
          <a:bodyPr lIns="0" tIns="0" anchor="t" anchorCtr="0">
            <a:noAutofit/>
          </a:bodyPr>
          <a:lstStyle>
            <a:lvl1pPr algn="l">
              <a:lnSpc>
                <a:spcPts val="3400"/>
              </a:lnSpc>
              <a:defRPr sz="3200" b="1" i="0" baseline="0">
                <a:solidFill>
                  <a:srgbClr val="FFA02F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This page is </a:t>
            </a:r>
            <a:br>
              <a:rPr lang="en-US" dirty="0" smtClean="0"/>
            </a:br>
            <a:r>
              <a:rPr lang="en-US" dirty="0" smtClean="0"/>
              <a:t>used as a break in the presentation </a:t>
            </a:r>
            <a:br>
              <a:rPr lang="en-US" dirty="0" smtClean="0"/>
            </a:br>
            <a:r>
              <a:rPr lang="en-US" dirty="0" smtClean="0"/>
              <a:t>and for highlighting messages that are</a:t>
            </a:r>
            <a:br>
              <a:rPr lang="en-US" dirty="0" smtClean="0"/>
            </a:br>
            <a:r>
              <a:rPr lang="en-US" dirty="0" smtClean="0"/>
              <a:t>important.</a:t>
            </a:r>
            <a:endParaRPr lang="ru-RU" dirty="0"/>
          </a:p>
        </p:txBody>
      </p:sp>
      <p:pic>
        <p:nvPicPr>
          <p:cNvPr id="9" name="Picture 3" descr="M:\DO_Marketing\_Brand guidelines\DengiOnline_logo_pack\ENG\PNG\Logo_DengiOnline_ENG_pos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64839" y="6153852"/>
            <a:ext cx="1610939" cy="4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4"/>
          <p:cNvCxnSpPr/>
          <p:nvPr userDrawn="1"/>
        </p:nvCxnSpPr>
        <p:spPr>
          <a:xfrm>
            <a:off x="683568" y="6322494"/>
            <a:ext cx="0" cy="21253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Нижний колонтитул 26"/>
          <p:cNvSpPr>
            <a:spLocks noGrp="1"/>
          </p:cNvSpPr>
          <p:nvPr>
            <p:ph type="ftr" sz="quarter" idx="13"/>
          </p:nvPr>
        </p:nvSpPr>
        <p:spPr>
          <a:xfrm>
            <a:off x="802416" y="6339573"/>
            <a:ext cx="6289863" cy="212230"/>
          </a:xfrm>
        </p:spPr>
        <p:txBody>
          <a:bodyPr lIns="0" tIns="0" rIns="0" bIns="0" anchor="t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>
                <a:solidFill>
                  <a:prstClr val="white"/>
                </a:solidFill>
              </a:rPr>
              <a:t>Презентация о компании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4"/>
          </p:nvPr>
        </p:nvSpPr>
        <p:spPr>
          <a:xfrm>
            <a:off x="420859" y="6339573"/>
            <a:ext cx="208315" cy="212230"/>
          </a:xfrm>
        </p:spPr>
        <p:txBody>
          <a:bodyPr lIns="0" tIns="0" rIns="0" bIns="0" anchor="t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46CF7E-0E0B-480F-9AF1-60FE0C8E511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362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03925" y="358021"/>
            <a:ext cx="7772400" cy="622707"/>
          </a:xfrm>
        </p:spPr>
        <p:txBody>
          <a:bodyPr lIns="0" tIns="0" anchor="t" anchorCtr="0">
            <a:noAutofit/>
          </a:bodyPr>
          <a:lstStyle>
            <a:lvl1pPr algn="l">
              <a:lnSpc>
                <a:spcPts val="2400"/>
              </a:lnSpc>
              <a:defRPr sz="2200" b="1" i="0" baseline="0">
                <a:solidFill>
                  <a:srgbClr val="44697D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PRESENTATION TITLE HERE,</a:t>
            </a:r>
            <a:br>
              <a:rPr lang="en-US" dirty="0" smtClean="0"/>
            </a:br>
            <a:r>
              <a:rPr lang="en-US" dirty="0" smtClean="0"/>
              <a:t>TWO LINES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03925" y="1402984"/>
            <a:ext cx="7560840" cy="153808"/>
          </a:xfrm>
        </p:spPr>
        <p:txBody>
          <a:bodyPr wrap="none" lIns="0" tIns="0" rIns="0" bIns="0">
            <a:noAutofit/>
          </a:bodyPr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200" b="1" baseline="0">
                <a:solidFill>
                  <a:srgbClr val="FFA02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PRESENTER’S NAME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659310"/>
            <a:ext cx="4823670" cy="1400962"/>
          </a:xfrm>
          <a:prstGeom prst="rect">
            <a:avLst/>
          </a:prstGeom>
          <a:solidFill>
            <a:srgbClr val="FFA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</a:t>
            </a:r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6140264" y="4877549"/>
            <a:ext cx="3006611" cy="793409"/>
          </a:xfrm>
          <a:prstGeom prst="rect">
            <a:avLst/>
          </a:prstGeom>
          <a:solidFill>
            <a:srgbClr val="FFA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</a:t>
            </a:r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03925" y="5662569"/>
            <a:ext cx="3127840" cy="793409"/>
          </a:xfrm>
          <a:prstGeom prst="rect">
            <a:avLst/>
          </a:prstGeom>
          <a:solidFill>
            <a:srgbClr val="446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</a:t>
            </a:r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531765" y="4471332"/>
            <a:ext cx="3145275" cy="788565"/>
          </a:xfrm>
          <a:prstGeom prst="rect">
            <a:avLst/>
          </a:prstGeom>
          <a:noFill/>
          <a:ln w="9525">
            <a:solidFill>
              <a:srgbClr val="446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403225" y="1580291"/>
            <a:ext cx="7561540" cy="215602"/>
          </a:xfrm>
        </p:spPr>
        <p:txBody>
          <a:bodyPr wrap="none" lIns="0" tIns="0" rIns="0" bIns="0">
            <a:no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lang="ru-RU" sz="1200" b="0" kern="1200" baseline="0" dirty="0" smtClean="0">
                <a:solidFill>
                  <a:srgbClr val="44697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lang="ru-RU" sz="1200" b="0" kern="1200" baseline="0" dirty="0" smtClean="0">
                <a:solidFill>
                  <a:srgbClr val="44697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>
              <a:buNone/>
              <a:defRPr lang="ru-RU" sz="1200" b="0" kern="1200" baseline="0" dirty="0" smtClean="0">
                <a:solidFill>
                  <a:srgbClr val="44697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>
              <a:buNone/>
              <a:defRPr lang="ru-RU" sz="1200" b="0" kern="1200" baseline="0" dirty="0" smtClean="0">
                <a:solidFill>
                  <a:srgbClr val="44697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>
              <a:buNone/>
              <a:defRPr lang="ru-RU" sz="1200" b="0" kern="1200" baseline="0" dirty="0">
                <a:solidFill>
                  <a:srgbClr val="44697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PLACE AND DATE</a:t>
            </a:r>
            <a:endParaRPr lang="ru-RU" dirty="0"/>
          </a:p>
        </p:txBody>
      </p:sp>
      <p:pic>
        <p:nvPicPr>
          <p:cNvPr id="17" name="Picture 3" descr="M:\DO_Marketing\_Brand guidelines\DengiOnline_logo_pack\ENG\PNG\Logo_DengiOnline_ENG_po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4839" y="6153852"/>
            <a:ext cx="1610939" cy="4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0857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!PROJECTS\B036_DO_New_Identity\Photoset\iStock_000021530461Large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581002" y="692696"/>
            <a:ext cx="3367674" cy="3816424"/>
          </a:xfrm>
        </p:spPr>
        <p:txBody>
          <a:bodyPr lIns="0" tIns="0" anchor="t" anchorCtr="0">
            <a:noAutofit/>
          </a:bodyPr>
          <a:lstStyle>
            <a:lvl1pPr algn="l">
              <a:lnSpc>
                <a:spcPts val="3400"/>
              </a:lnSpc>
              <a:defRPr sz="3200" b="1" i="0" baseline="0">
                <a:solidFill>
                  <a:srgbClr val="FFA02F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This page is </a:t>
            </a:r>
            <a:br>
              <a:rPr lang="en-US" dirty="0" smtClean="0"/>
            </a:br>
            <a:r>
              <a:rPr lang="en-US" dirty="0" smtClean="0"/>
              <a:t>used as a break in the presentation </a:t>
            </a:r>
            <a:br>
              <a:rPr lang="en-US" dirty="0" smtClean="0"/>
            </a:br>
            <a:r>
              <a:rPr lang="en-US" dirty="0" smtClean="0"/>
              <a:t>and for highlighting messages that are</a:t>
            </a:r>
            <a:br>
              <a:rPr lang="en-US" dirty="0" smtClean="0"/>
            </a:br>
            <a:r>
              <a:rPr lang="en-US" dirty="0" smtClean="0"/>
              <a:t>important.</a:t>
            </a:r>
            <a:endParaRPr lang="ru-RU" dirty="0"/>
          </a:p>
        </p:txBody>
      </p:sp>
      <p:pic>
        <p:nvPicPr>
          <p:cNvPr id="9" name="Picture 3" descr="M:\DO_Marketing\_Brand guidelines\DengiOnline_logo_pack\ENG\PNG\Logo_DengiOnline_ENG_pos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64839" y="6153852"/>
            <a:ext cx="1610939" cy="4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4"/>
          <p:cNvCxnSpPr/>
          <p:nvPr userDrawn="1"/>
        </p:nvCxnSpPr>
        <p:spPr>
          <a:xfrm>
            <a:off x="683568" y="6322494"/>
            <a:ext cx="0" cy="21253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Нижний колонтитул 26"/>
          <p:cNvSpPr>
            <a:spLocks noGrp="1"/>
          </p:cNvSpPr>
          <p:nvPr>
            <p:ph type="ftr" sz="quarter" idx="13"/>
          </p:nvPr>
        </p:nvSpPr>
        <p:spPr>
          <a:xfrm>
            <a:off x="802416" y="6339573"/>
            <a:ext cx="6289863" cy="212230"/>
          </a:xfrm>
        </p:spPr>
        <p:txBody>
          <a:bodyPr lIns="0" tIns="0" rIns="0" bIns="0" anchor="t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>
                <a:solidFill>
                  <a:prstClr val="white"/>
                </a:solidFill>
              </a:rPr>
              <a:t>Презентация о компании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4"/>
          </p:nvPr>
        </p:nvSpPr>
        <p:spPr>
          <a:xfrm>
            <a:off x="420859" y="6339573"/>
            <a:ext cx="208315" cy="212230"/>
          </a:xfrm>
        </p:spPr>
        <p:txBody>
          <a:bodyPr lIns="0" tIns="0" rIns="0" bIns="0" anchor="t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46CF7E-0E0B-480F-9AF1-60FE0C8E511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355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:\!PROJECTS\B036_DO_New_Identity\Photoset\iStock_000021191359Large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0"/>
            <a:ext cx="9144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03925" y="1798871"/>
            <a:ext cx="3303980" cy="4523623"/>
          </a:xfrm>
        </p:spPr>
        <p:txBody>
          <a:bodyPr lIns="0" tIns="0" anchor="t" anchorCtr="0">
            <a:noAutofit/>
          </a:bodyPr>
          <a:lstStyle>
            <a:lvl1pPr algn="l">
              <a:lnSpc>
                <a:spcPts val="3400"/>
              </a:lnSpc>
              <a:defRPr sz="3200" b="1" i="0" baseline="0">
                <a:solidFill>
                  <a:srgbClr val="FFA02F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This page is </a:t>
            </a:r>
            <a:br>
              <a:rPr lang="en-US" dirty="0" smtClean="0"/>
            </a:br>
            <a:r>
              <a:rPr lang="en-US" dirty="0" smtClean="0"/>
              <a:t>used as a break in the presentation </a:t>
            </a:r>
            <a:br>
              <a:rPr lang="en-US" dirty="0" smtClean="0"/>
            </a:br>
            <a:r>
              <a:rPr lang="en-US" dirty="0" smtClean="0"/>
              <a:t>and for highlighting messages that are</a:t>
            </a:r>
            <a:br>
              <a:rPr lang="en-US" dirty="0" smtClean="0"/>
            </a:br>
            <a:r>
              <a:rPr lang="en-US" dirty="0" smtClean="0"/>
              <a:t>important.</a:t>
            </a:r>
            <a:endParaRPr lang="ru-RU" dirty="0"/>
          </a:p>
        </p:txBody>
      </p:sp>
      <p:pic>
        <p:nvPicPr>
          <p:cNvPr id="9" name="Picture 3" descr="M:\DO_Marketing\_Brand guidelines\DengiOnline_logo_pack\ENG\PNG\Logo_DengiOnline_ENG_pos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64839" y="6153852"/>
            <a:ext cx="1610939" cy="4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4"/>
          <p:cNvCxnSpPr/>
          <p:nvPr userDrawn="1"/>
        </p:nvCxnSpPr>
        <p:spPr>
          <a:xfrm>
            <a:off x="683568" y="6322494"/>
            <a:ext cx="0" cy="21253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Нижний колонтитул 26"/>
          <p:cNvSpPr>
            <a:spLocks noGrp="1"/>
          </p:cNvSpPr>
          <p:nvPr>
            <p:ph type="ftr" sz="quarter" idx="13"/>
          </p:nvPr>
        </p:nvSpPr>
        <p:spPr>
          <a:xfrm>
            <a:off x="802416" y="6339573"/>
            <a:ext cx="6289863" cy="212230"/>
          </a:xfrm>
        </p:spPr>
        <p:txBody>
          <a:bodyPr lIns="0" tIns="0" rIns="0" bIns="0" anchor="t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>
                <a:solidFill>
                  <a:prstClr val="white"/>
                </a:solidFill>
              </a:rPr>
              <a:t>Презентация о компании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4"/>
          </p:nvPr>
        </p:nvSpPr>
        <p:spPr>
          <a:xfrm>
            <a:off x="420859" y="6339573"/>
            <a:ext cx="208315" cy="212230"/>
          </a:xfrm>
        </p:spPr>
        <p:txBody>
          <a:bodyPr lIns="0" tIns="0" rIns="0" bIns="0" anchor="t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46CF7E-0E0B-480F-9AF1-60FE0C8E511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39453" y="1366823"/>
            <a:ext cx="458170" cy="145396"/>
          </a:xfrm>
          <a:prstGeom prst="rect">
            <a:avLst/>
          </a:prstGeom>
          <a:solidFill>
            <a:srgbClr val="FFA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5333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03925" y="358021"/>
            <a:ext cx="7772400" cy="622707"/>
          </a:xfrm>
        </p:spPr>
        <p:txBody>
          <a:bodyPr lIns="0" tIns="0" anchor="t" anchorCtr="0">
            <a:noAutofit/>
          </a:bodyPr>
          <a:lstStyle>
            <a:lvl1pPr algn="l">
              <a:lnSpc>
                <a:spcPts val="2400"/>
              </a:lnSpc>
              <a:defRPr sz="2200" b="1" i="0" baseline="0">
                <a:solidFill>
                  <a:srgbClr val="44697D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PRESENTATION TITLE HERE,</a:t>
            </a:r>
            <a:br>
              <a:rPr lang="en-US" dirty="0" smtClean="0"/>
            </a:br>
            <a:r>
              <a:rPr lang="en-US" dirty="0" smtClean="0"/>
              <a:t>TWO LINES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03925" y="1402984"/>
            <a:ext cx="7560840" cy="153808"/>
          </a:xfrm>
        </p:spPr>
        <p:txBody>
          <a:bodyPr wrap="none" lIns="0" tIns="0" rIns="0" bIns="0">
            <a:noAutofit/>
          </a:bodyPr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200" b="1" baseline="0">
                <a:solidFill>
                  <a:srgbClr val="FFA02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PRESENTER’S NAME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659310"/>
            <a:ext cx="4823670" cy="1400962"/>
          </a:xfrm>
          <a:prstGeom prst="rect">
            <a:avLst/>
          </a:prstGeom>
          <a:solidFill>
            <a:srgbClr val="FFA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6140264" y="4877549"/>
            <a:ext cx="3006611" cy="793409"/>
          </a:xfrm>
          <a:prstGeom prst="rect">
            <a:avLst/>
          </a:prstGeom>
          <a:solidFill>
            <a:srgbClr val="FFA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03925" y="5662569"/>
            <a:ext cx="3127840" cy="793409"/>
          </a:xfrm>
          <a:prstGeom prst="rect">
            <a:avLst/>
          </a:prstGeom>
          <a:solidFill>
            <a:srgbClr val="446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531765" y="4471332"/>
            <a:ext cx="3145275" cy="788565"/>
          </a:xfrm>
          <a:prstGeom prst="rect">
            <a:avLst/>
          </a:prstGeom>
          <a:noFill/>
          <a:ln w="9525">
            <a:solidFill>
              <a:srgbClr val="446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403225" y="1580291"/>
            <a:ext cx="7561540" cy="215602"/>
          </a:xfrm>
        </p:spPr>
        <p:txBody>
          <a:bodyPr wrap="none" lIns="0" tIns="0" rIns="0" bIns="0">
            <a:no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lang="ru-RU" sz="1200" b="0" kern="1200" baseline="0" dirty="0" smtClean="0">
                <a:solidFill>
                  <a:srgbClr val="44697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lang="ru-RU" sz="1200" b="0" kern="1200" baseline="0" dirty="0" smtClean="0">
                <a:solidFill>
                  <a:srgbClr val="44697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>
              <a:buNone/>
              <a:defRPr lang="ru-RU" sz="1200" b="0" kern="1200" baseline="0" dirty="0" smtClean="0">
                <a:solidFill>
                  <a:srgbClr val="44697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>
              <a:buNone/>
              <a:defRPr lang="ru-RU" sz="1200" b="0" kern="1200" baseline="0" dirty="0" smtClean="0">
                <a:solidFill>
                  <a:srgbClr val="44697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>
              <a:buNone/>
              <a:defRPr lang="ru-RU" sz="1200" b="0" kern="1200" baseline="0" dirty="0">
                <a:solidFill>
                  <a:srgbClr val="44697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PLACE AND DATE</a:t>
            </a:r>
            <a:endParaRPr lang="ru-RU" dirty="0"/>
          </a:p>
        </p:txBody>
      </p:sp>
      <p:pic>
        <p:nvPicPr>
          <p:cNvPr id="17" name="Picture 3" descr="M:\DO_Marketing\_Brand guidelines\DengiOnline_logo_pack\ENG\PNG\Logo_DengiOnline_ENG_po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4839" y="6153852"/>
            <a:ext cx="1610939" cy="4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0857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1430868"/>
            <a:ext cx="9144000" cy="5427132"/>
          </a:xfrm>
          <a:prstGeom prst="rect">
            <a:avLst/>
          </a:prstGeom>
          <a:solidFill>
            <a:srgbClr val="446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0859" y="1870225"/>
            <a:ext cx="8286913" cy="428133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tabLst>
                <a:tab pos="896938" algn="l"/>
              </a:tabLst>
              <a:defRPr sz="1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01.00	Section title</a:t>
            </a:r>
          </a:p>
          <a:p>
            <a:pPr lvl="0"/>
            <a:r>
              <a:rPr lang="en-US" dirty="0" smtClean="0"/>
              <a:t>02.00	Second </a:t>
            </a:r>
            <a:r>
              <a:rPr lang="en-US" dirty="0" err="1" smtClean="0"/>
              <a:t>second</a:t>
            </a:r>
            <a:r>
              <a:rPr lang="en-US" dirty="0" smtClean="0"/>
              <a:t> line</a:t>
            </a:r>
          </a:p>
          <a:p>
            <a:pPr lvl="0"/>
            <a:r>
              <a:rPr lang="en-US" dirty="0" smtClean="0"/>
              <a:t>03.00	Third line</a:t>
            </a:r>
          </a:p>
          <a:p>
            <a:pPr lvl="0"/>
            <a:r>
              <a:rPr lang="en-US" dirty="0" smtClean="0"/>
              <a:t>04.00	Fourth section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03924" y="358021"/>
            <a:ext cx="8303847" cy="622707"/>
          </a:xfrm>
        </p:spPr>
        <p:txBody>
          <a:bodyPr lIns="0" tIns="0" anchor="t" anchorCtr="0">
            <a:noAutofit/>
          </a:bodyPr>
          <a:lstStyle>
            <a:lvl1pPr algn="l">
              <a:lnSpc>
                <a:spcPts val="2800"/>
              </a:lnSpc>
              <a:defRPr sz="2600" b="1" i="0" baseline="0">
                <a:solidFill>
                  <a:srgbClr val="FFA02F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Headlines are written here,</a:t>
            </a:r>
            <a:br>
              <a:rPr lang="en-US" dirty="0" smtClean="0"/>
            </a:br>
            <a:r>
              <a:rPr lang="en-US" dirty="0" smtClean="0"/>
              <a:t>two lines</a:t>
            </a:r>
            <a:endParaRPr lang="ru-RU" dirty="0"/>
          </a:p>
        </p:txBody>
      </p:sp>
      <p:pic>
        <p:nvPicPr>
          <p:cNvPr id="12" name="Picture 3" descr="M:\DO_Marketing\_Brand guidelines\DengiOnline_logo_pack\ENG\PNG\Logo_DengiOnline_ENG_ne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4800" y="6152400"/>
            <a:ext cx="1612800" cy="47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9434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0859" y="1870225"/>
            <a:ext cx="8286913" cy="428133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tabLst>
                <a:tab pos="896938" algn="l"/>
              </a:tabLst>
              <a:defRPr sz="1800" b="1" baseline="0">
                <a:solidFill>
                  <a:srgbClr val="44697D"/>
                </a:solidFill>
                <a:latin typeface="Arial" pitchFamily="34" charset="0"/>
                <a:cs typeface="Arial" pitchFamily="34" charset="0"/>
              </a:defRPr>
            </a:lvl1pPr>
            <a:lvl2pPr marL="3175" indent="0">
              <a:lnSpc>
                <a:spcPts val="2000"/>
              </a:lnSpc>
              <a:spcBef>
                <a:spcPts val="0"/>
              </a:spcBef>
              <a:buNone/>
              <a:defRPr sz="1600" baseline="0">
                <a:solidFill>
                  <a:srgbClr val="44697D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Sub-headlines</a:t>
            </a:r>
          </a:p>
          <a:p>
            <a:pPr lvl="0"/>
            <a:endParaRPr lang="en-US" dirty="0" smtClean="0"/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consecutur</a:t>
            </a:r>
            <a:r>
              <a:rPr lang="en-US" dirty="0" smtClean="0"/>
              <a:t> ad </a:t>
            </a:r>
            <a:r>
              <a:rPr lang="en-US" dirty="0" err="1" smtClean="0"/>
              <a:t>ipsing</a:t>
            </a:r>
            <a:r>
              <a:rPr lang="en-US" dirty="0" smtClean="0"/>
              <a:t> elite </a:t>
            </a:r>
            <a:r>
              <a:rPr lang="en-US" dirty="0" err="1" smtClean="0"/>
              <a:t>sed</a:t>
            </a:r>
            <a:r>
              <a:rPr lang="en-US" dirty="0" smtClean="0"/>
              <a:t> diem </a:t>
            </a:r>
            <a:r>
              <a:rPr lang="en-US" dirty="0" err="1" smtClean="0"/>
              <a:t>mona</a:t>
            </a:r>
            <a:r>
              <a:rPr lang="en-US" dirty="0" smtClean="0"/>
              <a:t> my ads </a:t>
            </a:r>
            <a:r>
              <a:rPr lang="en-US" dirty="0" err="1" smtClean="0"/>
              <a:t>lobore</a:t>
            </a:r>
            <a:r>
              <a:rPr lang="en-US" dirty="0" smtClean="0"/>
              <a:t> et </a:t>
            </a:r>
            <a:r>
              <a:rPr lang="en-US" dirty="0" err="1" smtClean="0"/>
              <a:t>dol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ore magna </a:t>
            </a:r>
            <a:r>
              <a:rPr lang="en-US" dirty="0" err="1" smtClean="0"/>
              <a:t>ed</a:t>
            </a:r>
            <a:r>
              <a:rPr lang="en-US" dirty="0" smtClean="0"/>
              <a:t> in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vulopat</a:t>
            </a:r>
            <a:r>
              <a:rPr lang="en-US" dirty="0" smtClean="0"/>
              <a:t> et is terra </a:t>
            </a:r>
            <a:r>
              <a:rPr lang="en-US" dirty="0" err="1" smtClean="0"/>
              <a:t>pax</a:t>
            </a:r>
            <a:r>
              <a:rPr lang="en-US" dirty="0" smtClean="0"/>
              <a:t> </a:t>
            </a:r>
            <a:r>
              <a:rPr lang="en-US" dirty="0" err="1" smtClean="0"/>
              <a:t>hominibus</a:t>
            </a:r>
            <a:r>
              <a:rPr lang="en-US" dirty="0" smtClean="0"/>
              <a:t> bone </a:t>
            </a:r>
            <a:r>
              <a:rPr lang="en-US" dirty="0" err="1" smtClean="0"/>
              <a:t>voluma</a:t>
            </a:r>
            <a:endParaRPr lang="en-US" dirty="0" smtClean="0"/>
          </a:p>
          <a:p>
            <a:pPr lvl="1"/>
            <a:r>
              <a:rPr lang="en-US" dirty="0" err="1" smtClean="0"/>
              <a:t>ntalis</a:t>
            </a:r>
            <a:r>
              <a:rPr lang="en-US" dirty="0" smtClean="0"/>
              <a:t> </a:t>
            </a:r>
            <a:r>
              <a:rPr lang="en-US" dirty="0" err="1" smtClean="0"/>
              <a:t>laudamus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bened</a:t>
            </a:r>
            <a:r>
              <a:rPr lang="en-US" dirty="0" smtClean="0"/>
              <a:t> </a:t>
            </a:r>
            <a:r>
              <a:rPr lang="en-US" dirty="0" err="1" smtClean="0"/>
              <a:t>icimus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adoramus</a:t>
            </a:r>
            <a:r>
              <a:rPr lang="en-US" dirty="0" smtClean="0"/>
              <a:t> </a:t>
            </a:r>
            <a:r>
              <a:rPr lang="en-US" dirty="0" err="1" smtClean="0"/>
              <a:t>gloriam</a:t>
            </a:r>
            <a:r>
              <a:rPr lang="en-US" dirty="0" smtClean="0"/>
              <a:t> magnum </a:t>
            </a:r>
            <a:r>
              <a:rPr lang="en-US" dirty="0" err="1" smtClean="0"/>
              <a:t>tu</a:t>
            </a:r>
            <a:r>
              <a:rPr lang="en-US" dirty="0" smtClean="0"/>
              <a:t> am.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Ore magna </a:t>
            </a:r>
            <a:r>
              <a:rPr lang="en-US" dirty="0" err="1" smtClean="0"/>
              <a:t>ed</a:t>
            </a:r>
            <a:r>
              <a:rPr lang="en-US" dirty="0" smtClean="0"/>
              <a:t> in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vulopat</a:t>
            </a:r>
            <a:r>
              <a:rPr lang="en-US" dirty="0" smtClean="0"/>
              <a:t> et is terra </a:t>
            </a:r>
            <a:r>
              <a:rPr lang="en-US" dirty="0" err="1" smtClean="0"/>
              <a:t>pax</a:t>
            </a:r>
            <a:r>
              <a:rPr lang="en-US" dirty="0" smtClean="0"/>
              <a:t> </a:t>
            </a:r>
            <a:r>
              <a:rPr lang="en-US" dirty="0" err="1" smtClean="0"/>
              <a:t>hominibus</a:t>
            </a:r>
            <a:r>
              <a:rPr lang="en-US" dirty="0" smtClean="0"/>
              <a:t> bone </a:t>
            </a:r>
            <a:r>
              <a:rPr lang="en-US" dirty="0" err="1" smtClean="0"/>
              <a:t>voluma</a:t>
            </a:r>
            <a:endParaRPr lang="en-US" dirty="0" smtClean="0"/>
          </a:p>
          <a:p>
            <a:pPr lvl="1"/>
            <a:r>
              <a:rPr lang="en-US" dirty="0" err="1" smtClean="0"/>
              <a:t>ntalis</a:t>
            </a:r>
            <a:r>
              <a:rPr lang="en-US" dirty="0" smtClean="0"/>
              <a:t> </a:t>
            </a:r>
            <a:r>
              <a:rPr lang="en-US" dirty="0" err="1" smtClean="0"/>
              <a:t>laudamus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bened</a:t>
            </a:r>
            <a:r>
              <a:rPr lang="en-US" dirty="0" smtClean="0"/>
              <a:t> </a:t>
            </a:r>
            <a:r>
              <a:rPr lang="en-US" dirty="0" err="1" smtClean="0"/>
              <a:t>icimus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adoramus</a:t>
            </a:r>
            <a:r>
              <a:rPr lang="en-US" dirty="0" smtClean="0"/>
              <a:t> </a:t>
            </a:r>
            <a:r>
              <a:rPr lang="en-US" dirty="0" err="1" smtClean="0"/>
              <a:t>gloriam</a:t>
            </a:r>
            <a:r>
              <a:rPr lang="en-US" dirty="0" smtClean="0"/>
              <a:t> magnum </a:t>
            </a:r>
            <a:r>
              <a:rPr lang="en-US" dirty="0" err="1" smtClean="0"/>
              <a:t>tu</a:t>
            </a:r>
            <a:r>
              <a:rPr lang="en-US" dirty="0" smtClean="0"/>
              <a:t> am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consecutur</a:t>
            </a:r>
            <a:r>
              <a:rPr lang="en-US" dirty="0" smtClean="0"/>
              <a:t> ad </a:t>
            </a:r>
            <a:r>
              <a:rPr lang="en-US" dirty="0" err="1" smtClean="0"/>
              <a:t>ipsing</a:t>
            </a:r>
            <a:r>
              <a:rPr lang="en-US" dirty="0" smtClean="0"/>
              <a:t> elite </a:t>
            </a:r>
            <a:r>
              <a:rPr lang="en-US" dirty="0" err="1" smtClean="0"/>
              <a:t>sed</a:t>
            </a:r>
            <a:r>
              <a:rPr lang="en-US" dirty="0" smtClean="0"/>
              <a:t> diem </a:t>
            </a:r>
            <a:r>
              <a:rPr lang="en-US" dirty="0" err="1" smtClean="0"/>
              <a:t>mona</a:t>
            </a:r>
            <a:r>
              <a:rPr lang="en-US" dirty="0" smtClean="0"/>
              <a:t> my ads </a:t>
            </a:r>
            <a:r>
              <a:rPr lang="en-US" dirty="0" err="1" smtClean="0"/>
              <a:t>lobore</a:t>
            </a:r>
            <a:r>
              <a:rPr lang="en-US" dirty="0" smtClean="0"/>
              <a:t> et </a:t>
            </a:r>
            <a:r>
              <a:rPr lang="en-US" dirty="0" err="1" smtClean="0"/>
              <a:t>dol</a:t>
            </a:r>
            <a:r>
              <a:rPr lang="en-US" dirty="0" smtClean="0"/>
              <a:t> ore magna 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in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vulopat</a:t>
            </a:r>
            <a:r>
              <a:rPr lang="en-US" dirty="0" smtClean="0"/>
              <a:t> et is terra </a:t>
            </a:r>
            <a:r>
              <a:rPr lang="en-US" dirty="0" err="1" smtClean="0"/>
              <a:t>pax</a:t>
            </a:r>
            <a:r>
              <a:rPr lang="en-US" dirty="0" smtClean="0"/>
              <a:t> </a:t>
            </a:r>
            <a:r>
              <a:rPr lang="en-US" dirty="0" err="1" smtClean="0"/>
              <a:t>hominibus</a:t>
            </a:r>
            <a:r>
              <a:rPr lang="en-US" dirty="0" smtClean="0"/>
              <a:t> bone </a:t>
            </a:r>
            <a:r>
              <a:rPr lang="en-US" dirty="0" err="1" smtClean="0"/>
              <a:t>voluma</a:t>
            </a:r>
            <a:r>
              <a:rPr lang="en-US" dirty="0" smtClean="0"/>
              <a:t> </a:t>
            </a:r>
            <a:r>
              <a:rPr lang="en-US" dirty="0" err="1" smtClean="0"/>
              <a:t>ntalis</a:t>
            </a:r>
            <a:r>
              <a:rPr lang="en-US" dirty="0" smtClean="0"/>
              <a:t> </a:t>
            </a:r>
            <a:r>
              <a:rPr lang="en-US" dirty="0" err="1" smtClean="0"/>
              <a:t>laudamus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bened</a:t>
            </a:r>
            <a:r>
              <a:rPr lang="en-US" dirty="0" smtClean="0"/>
              <a:t> </a:t>
            </a:r>
            <a:r>
              <a:rPr lang="en-US" dirty="0" err="1" smtClean="0"/>
              <a:t>icimus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adoramus</a:t>
            </a:r>
            <a:r>
              <a:rPr lang="en-US" dirty="0" smtClean="0"/>
              <a:t> </a:t>
            </a:r>
            <a:r>
              <a:rPr lang="en-US" dirty="0" err="1" smtClean="0"/>
              <a:t>gloriam</a:t>
            </a:r>
            <a:r>
              <a:rPr lang="en-US" dirty="0" smtClean="0"/>
              <a:t> magnum </a:t>
            </a:r>
            <a:r>
              <a:rPr lang="en-US" dirty="0" err="1" smtClean="0"/>
              <a:t>tu</a:t>
            </a:r>
            <a:r>
              <a:rPr lang="en-US" dirty="0" smtClean="0"/>
              <a:t> am </a:t>
            </a:r>
            <a:r>
              <a:rPr lang="en-US" dirty="0" err="1" smtClean="0"/>
              <a:t>tusto</a:t>
            </a:r>
            <a:r>
              <a:rPr lang="en-US" dirty="0" smtClean="0"/>
              <a:t>.</a:t>
            </a:r>
            <a:endParaRPr lang="ru-RU" dirty="0" smtClean="0"/>
          </a:p>
          <a:p>
            <a:pPr lvl="1"/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03924" y="358021"/>
            <a:ext cx="8303847" cy="766723"/>
          </a:xfrm>
        </p:spPr>
        <p:txBody>
          <a:bodyPr lIns="0" tIns="0" anchor="t" anchorCtr="0">
            <a:noAutofit/>
          </a:bodyPr>
          <a:lstStyle>
            <a:lvl1pPr algn="l">
              <a:lnSpc>
                <a:spcPts val="2800"/>
              </a:lnSpc>
              <a:defRPr sz="2600" b="1" i="0" baseline="0">
                <a:solidFill>
                  <a:srgbClr val="FFA02F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Headlines are written here,</a:t>
            </a:r>
            <a:br>
              <a:rPr lang="en-US" dirty="0" smtClean="0"/>
            </a:br>
            <a:r>
              <a:rPr lang="en-US" dirty="0" smtClean="0"/>
              <a:t>two lines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395536" y="1430868"/>
            <a:ext cx="8312236" cy="0"/>
          </a:xfrm>
          <a:prstGeom prst="line">
            <a:avLst/>
          </a:prstGeom>
          <a:ln w="19050">
            <a:solidFill>
              <a:srgbClr val="FFA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M:\DO_Marketing\_Brand guidelines\DengiOnline_logo_pack\ENG\PNG\Logo_DengiOnline_ENG_po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4839" y="6153852"/>
            <a:ext cx="1610939" cy="4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4"/>
          <p:cNvCxnSpPr/>
          <p:nvPr userDrawn="1"/>
        </p:nvCxnSpPr>
        <p:spPr>
          <a:xfrm>
            <a:off x="683568" y="6322494"/>
            <a:ext cx="0" cy="212530"/>
          </a:xfrm>
          <a:prstGeom prst="line">
            <a:avLst/>
          </a:prstGeom>
          <a:ln w="19050">
            <a:solidFill>
              <a:srgbClr val="FFA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Нижний колонтитул 26"/>
          <p:cNvSpPr>
            <a:spLocks noGrp="1"/>
          </p:cNvSpPr>
          <p:nvPr>
            <p:ph type="ftr" sz="quarter" idx="13"/>
          </p:nvPr>
        </p:nvSpPr>
        <p:spPr>
          <a:xfrm>
            <a:off x="802416" y="6339573"/>
            <a:ext cx="6145847" cy="212230"/>
          </a:xfrm>
        </p:spPr>
        <p:txBody>
          <a:bodyPr lIns="0" tIns="0" rIns="0" bIns="0" anchor="t"/>
          <a:lstStyle>
            <a:lvl1pPr algn="l">
              <a:defRPr sz="1000">
                <a:solidFill>
                  <a:srgbClr val="FFA02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Презентация о компании</a:t>
            </a:r>
            <a:endParaRPr lang="ru-RU"/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4"/>
          </p:nvPr>
        </p:nvSpPr>
        <p:spPr>
          <a:xfrm>
            <a:off x="420859" y="6339573"/>
            <a:ext cx="208315" cy="212230"/>
          </a:xfrm>
        </p:spPr>
        <p:txBody>
          <a:bodyPr lIns="0" tIns="0" rIns="0" bIns="0" anchor="t"/>
          <a:lstStyle>
            <a:lvl1pPr algn="l">
              <a:defRPr sz="1000">
                <a:solidFill>
                  <a:srgbClr val="FFA02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46CF7E-0E0B-480F-9AF1-60FE0C8E511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8663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389" y="2768"/>
            <a:ext cx="9160778" cy="6874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03924" y="4005064"/>
            <a:ext cx="8303847" cy="1846843"/>
          </a:xfrm>
        </p:spPr>
        <p:txBody>
          <a:bodyPr lIns="0" tIns="0" anchor="t" anchorCtr="0">
            <a:noAutofit/>
          </a:bodyPr>
          <a:lstStyle>
            <a:lvl1pPr algn="l">
              <a:lnSpc>
                <a:spcPts val="3400"/>
              </a:lnSpc>
              <a:defRPr sz="3200" b="1" i="0" baseline="0">
                <a:solidFill>
                  <a:srgbClr val="FFA02F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Headline text/ This page is </a:t>
            </a:r>
            <a:br>
              <a:rPr lang="en-US" dirty="0" smtClean="0"/>
            </a:br>
            <a:r>
              <a:rPr lang="en-US" dirty="0" smtClean="0"/>
              <a:t>used as a break in the presentation </a:t>
            </a:r>
            <a:br>
              <a:rPr lang="en-US" dirty="0" smtClean="0"/>
            </a:br>
            <a:r>
              <a:rPr lang="en-US" dirty="0" smtClean="0"/>
              <a:t>and for highlighting messages that are</a:t>
            </a:r>
            <a:br>
              <a:rPr lang="en-US" dirty="0" smtClean="0"/>
            </a:br>
            <a:r>
              <a:rPr lang="en-US" dirty="0" smtClean="0"/>
              <a:t>important.</a:t>
            </a:r>
            <a:endParaRPr lang="ru-RU" dirty="0"/>
          </a:p>
        </p:txBody>
      </p:sp>
      <p:pic>
        <p:nvPicPr>
          <p:cNvPr id="9" name="Picture 3" descr="M:\DO_Marketing\_Brand guidelines\DengiOnline_logo_pack\ENG\PNG\Logo_DengiOnline_ENG_po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4839" y="6153852"/>
            <a:ext cx="1610939" cy="4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4"/>
          <p:cNvCxnSpPr/>
          <p:nvPr userDrawn="1"/>
        </p:nvCxnSpPr>
        <p:spPr>
          <a:xfrm>
            <a:off x="683568" y="6322494"/>
            <a:ext cx="0" cy="21253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Нижний колонтитул 26"/>
          <p:cNvSpPr>
            <a:spLocks noGrp="1"/>
          </p:cNvSpPr>
          <p:nvPr>
            <p:ph type="ftr" sz="quarter" idx="13"/>
          </p:nvPr>
        </p:nvSpPr>
        <p:spPr>
          <a:xfrm>
            <a:off x="802416" y="6339573"/>
            <a:ext cx="6289863" cy="212230"/>
          </a:xfrm>
        </p:spPr>
        <p:txBody>
          <a:bodyPr lIns="0" tIns="0" rIns="0" bIns="0" anchor="t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>
                <a:solidFill>
                  <a:prstClr val="white"/>
                </a:solidFill>
              </a:rPr>
              <a:t>Презентация о компании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4"/>
          </p:nvPr>
        </p:nvSpPr>
        <p:spPr>
          <a:xfrm>
            <a:off x="420859" y="6339573"/>
            <a:ext cx="208315" cy="212230"/>
          </a:xfrm>
        </p:spPr>
        <p:txBody>
          <a:bodyPr lIns="0" tIns="0" rIns="0" bIns="0" anchor="t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46CF7E-0E0B-480F-9AF1-60FE0C8E511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39453" y="3573016"/>
            <a:ext cx="458170" cy="145396"/>
          </a:xfrm>
          <a:prstGeom prst="rect">
            <a:avLst/>
          </a:prstGeom>
          <a:solidFill>
            <a:srgbClr val="FFA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555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:\!PROJECTS\B036_DO_New_Identity\Photoset\iStock_000021191359Larg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4" b="6469"/>
          <a:stretch/>
        </p:blipFill>
        <p:spPr bwMode="auto">
          <a:xfrm>
            <a:off x="0" y="0"/>
            <a:ext cx="9144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03925" y="1798871"/>
            <a:ext cx="3303980" cy="4523623"/>
          </a:xfrm>
        </p:spPr>
        <p:txBody>
          <a:bodyPr lIns="0" tIns="0" anchor="t" anchorCtr="0">
            <a:noAutofit/>
          </a:bodyPr>
          <a:lstStyle>
            <a:lvl1pPr algn="l">
              <a:lnSpc>
                <a:spcPts val="3400"/>
              </a:lnSpc>
              <a:defRPr sz="3200" b="1" i="0" baseline="0">
                <a:solidFill>
                  <a:srgbClr val="FFA02F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Headline text/ This page is </a:t>
            </a:r>
            <a:br>
              <a:rPr lang="en-US" dirty="0" smtClean="0"/>
            </a:br>
            <a:r>
              <a:rPr lang="en-US" dirty="0" smtClean="0"/>
              <a:t>used as a break in the presentation </a:t>
            </a:r>
            <a:br>
              <a:rPr lang="en-US" dirty="0" smtClean="0"/>
            </a:br>
            <a:r>
              <a:rPr lang="en-US" dirty="0" smtClean="0"/>
              <a:t>and for highlighting messages that are</a:t>
            </a:r>
            <a:br>
              <a:rPr lang="en-US" dirty="0" smtClean="0"/>
            </a:br>
            <a:r>
              <a:rPr lang="en-US" dirty="0" smtClean="0"/>
              <a:t>important.</a:t>
            </a:r>
            <a:endParaRPr lang="ru-RU" dirty="0"/>
          </a:p>
        </p:txBody>
      </p:sp>
      <p:pic>
        <p:nvPicPr>
          <p:cNvPr id="9" name="Picture 3" descr="M:\DO_Marketing\_Brand guidelines\DengiOnline_logo_pack\ENG\PNG\Logo_DengiOnline_ENG_po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4839" y="6153852"/>
            <a:ext cx="1610939" cy="4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4"/>
          <p:cNvCxnSpPr/>
          <p:nvPr userDrawn="1"/>
        </p:nvCxnSpPr>
        <p:spPr>
          <a:xfrm>
            <a:off x="683568" y="6322494"/>
            <a:ext cx="0" cy="21253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Нижний колонтитул 26"/>
          <p:cNvSpPr>
            <a:spLocks noGrp="1"/>
          </p:cNvSpPr>
          <p:nvPr>
            <p:ph type="ftr" sz="quarter" idx="13"/>
          </p:nvPr>
        </p:nvSpPr>
        <p:spPr>
          <a:xfrm>
            <a:off x="802416" y="6339573"/>
            <a:ext cx="6289863" cy="212230"/>
          </a:xfrm>
        </p:spPr>
        <p:txBody>
          <a:bodyPr lIns="0" tIns="0" rIns="0" bIns="0" anchor="t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>
                <a:solidFill>
                  <a:prstClr val="white"/>
                </a:solidFill>
              </a:rPr>
              <a:t>Презентация о компании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4"/>
          </p:nvPr>
        </p:nvSpPr>
        <p:spPr>
          <a:xfrm>
            <a:off x="420859" y="6339573"/>
            <a:ext cx="208315" cy="212230"/>
          </a:xfrm>
        </p:spPr>
        <p:txBody>
          <a:bodyPr lIns="0" tIns="0" rIns="0" bIns="0" anchor="t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46CF7E-0E0B-480F-9AF1-60FE0C8E511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39453" y="1366823"/>
            <a:ext cx="458170" cy="145396"/>
          </a:xfrm>
          <a:prstGeom prst="rect">
            <a:avLst/>
          </a:prstGeom>
          <a:solidFill>
            <a:srgbClr val="FFA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3550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Презентация о компании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CF7E-0E0B-480F-9AF1-60FE0C8E51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6183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Презентация о компании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CF7E-0E0B-480F-9AF1-60FE0C8E51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75689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Презентация о компании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CF7E-0E0B-480F-9AF1-60FE0C8E51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0865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Презентация о компании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CF7E-0E0B-480F-9AF1-60FE0C8E51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9545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Презентация о компании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CF7E-0E0B-480F-9AF1-60FE0C8E51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66978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Презентация о компании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CF7E-0E0B-480F-9AF1-60FE0C8E51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7407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Презентация о компании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CF7E-0E0B-480F-9AF1-60FE0C8E51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4212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Презентация о компании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CF7E-0E0B-480F-9AF1-60FE0C8E51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35862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Презентация о компании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CF7E-0E0B-480F-9AF1-60FE0C8E51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7256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6" r:id="rId16"/>
    <p:sldLayoutId id="2147483682" r:id="rId17"/>
    <p:sldLayoutId id="2147483683" r:id="rId18"/>
    <p:sldLayoutId id="2147483684" r:id="rId19"/>
    <p:sldLayoutId id="2147483685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Презентация о компании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CF7E-0E0B-480F-9AF1-60FE0C8E51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81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2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3" Type="http://schemas.openxmlformats.org/officeDocument/2006/relationships/image" Target="../media/image69.png"/><Relationship Id="rId21" Type="http://schemas.openxmlformats.org/officeDocument/2006/relationships/image" Target="../media/image87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Relationship Id="rId22" Type="http://schemas.openxmlformats.org/officeDocument/2006/relationships/image" Target="../media/image8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chart" Target="../charts/chart1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3924" y="358021"/>
            <a:ext cx="5824260" cy="155881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 err="1" smtClean="0"/>
              <a:t>Онлайн-страхование</a:t>
            </a:r>
            <a:r>
              <a:rPr lang="ru-RU" sz="2800" dirty="0" smtClean="0"/>
              <a:t> – возможности продаж через Интернет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85835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ятиугольник 43"/>
          <p:cNvSpPr/>
          <p:nvPr/>
        </p:nvSpPr>
        <p:spPr>
          <a:xfrm>
            <a:off x="4214810" y="4071942"/>
            <a:ext cx="2928958" cy="928694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5142114" y="4318624"/>
            <a:ext cx="1612096" cy="42862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ЕДИНЫЙ ДОГОВОР</a:t>
            </a:r>
          </a:p>
        </p:txBody>
      </p:sp>
      <p:sp>
        <p:nvSpPr>
          <p:cNvPr id="41" name="Пятиугольник 40"/>
          <p:cNvSpPr/>
          <p:nvPr/>
        </p:nvSpPr>
        <p:spPr>
          <a:xfrm>
            <a:off x="4572000" y="3143248"/>
            <a:ext cx="2571768" cy="928694"/>
          </a:xfrm>
          <a:prstGeom prst="homePlate">
            <a:avLst/>
          </a:prstGeom>
          <a:solidFill>
            <a:srgbClr val="FFA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03924" y="428604"/>
            <a:ext cx="8303847" cy="766723"/>
          </a:xfrm>
        </p:spPr>
        <p:txBody>
          <a:bodyPr/>
          <a:lstStyle/>
          <a:p>
            <a:r>
              <a:rPr lang="ru-RU" sz="2400" dirty="0" err="1" smtClean="0"/>
              <a:t>Агрегатор</a:t>
            </a:r>
            <a:r>
              <a:rPr lang="ru-RU" sz="2400" dirty="0" smtClean="0"/>
              <a:t> — набор платежных систем через единый платежный шлюз </a:t>
            </a:r>
            <a:r>
              <a:rPr lang="ru-RU" sz="2400" dirty="0" smtClean="0">
                <a:solidFill>
                  <a:srgbClr val="44697D"/>
                </a:solidFill>
              </a:rPr>
              <a:t>/ по единому договору</a:t>
            </a:r>
            <a:endParaRPr lang="ru-RU" sz="2400" dirty="0">
              <a:solidFill>
                <a:srgbClr val="44697D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643050"/>
            <a:ext cx="1857388" cy="1152862"/>
          </a:xfrm>
          <a:prstGeom prst="rect">
            <a:avLst/>
          </a:prstGeom>
          <a:solidFill>
            <a:srgbClr val="93B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3BEC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786058"/>
            <a:ext cx="1857388" cy="1152862"/>
          </a:xfrm>
          <a:prstGeom prst="rect">
            <a:avLst/>
          </a:prstGeom>
          <a:solidFill>
            <a:srgbClr val="779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79FB5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929066"/>
            <a:ext cx="1857388" cy="1152862"/>
          </a:xfrm>
          <a:prstGeom prst="rect">
            <a:avLst/>
          </a:prstGeom>
          <a:solidFill>
            <a:srgbClr val="93B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79FB5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5072074"/>
            <a:ext cx="1857388" cy="1152862"/>
          </a:xfrm>
          <a:prstGeom prst="rect">
            <a:avLst/>
          </a:prstGeom>
          <a:solidFill>
            <a:srgbClr val="779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79FB5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071538" y="1785926"/>
            <a:ext cx="768574" cy="7685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71538" y="2928934"/>
            <a:ext cx="768574" cy="7685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n_car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14414" y="2000240"/>
            <a:ext cx="512383" cy="374256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1071538" y="4071942"/>
            <a:ext cx="768574" cy="7685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n_mob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85852" y="4143380"/>
            <a:ext cx="336128" cy="576431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1071538" y="5214950"/>
            <a:ext cx="768574" cy="7685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n_terminal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85852" y="5357826"/>
            <a:ext cx="384287" cy="485124"/>
          </a:xfrm>
          <a:prstGeom prst="rect">
            <a:avLst/>
          </a:prstGeom>
        </p:spPr>
      </p:pic>
      <p:sp>
        <p:nvSpPr>
          <p:cNvPr id="15" name="Полилиния 14"/>
          <p:cNvSpPr/>
          <p:nvPr/>
        </p:nvSpPr>
        <p:spPr>
          <a:xfrm rot="16200000">
            <a:off x="2103395" y="4183094"/>
            <a:ext cx="1143008" cy="634949"/>
          </a:xfrm>
          <a:custGeom>
            <a:avLst/>
            <a:gdLst>
              <a:gd name="connsiteX0" fmla="*/ 0 w 2063068"/>
              <a:gd name="connsiteY0" fmla="*/ 0 h 392966"/>
              <a:gd name="connsiteX1" fmla="*/ 2063068 w 2063068"/>
              <a:gd name="connsiteY1" fmla="*/ 0 h 392966"/>
              <a:gd name="connsiteX2" fmla="*/ 2063068 w 2063068"/>
              <a:gd name="connsiteY2" fmla="*/ 392966 h 392966"/>
              <a:gd name="connsiteX3" fmla="*/ 423194 w 2063068"/>
              <a:gd name="connsiteY3" fmla="*/ 392966 h 392966"/>
              <a:gd name="connsiteX4" fmla="*/ 0 w 2063068"/>
              <a:gd name="connsiteY4" fmla="*/ 0 h 39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3068" h="392966">
                <a:moveTo>
                  <a:pt x="0" y="0"/>
                </a:moveTo>
                <a:lnTo>
                  <a:pt x="2063068" y="0"/>
                </a:lnTo>
                <a:lnTo>
                  <a:pt x="2063068" y="392966"/>
                </a:lnTo>
                <a:lnTo>
                  <a:pt x="423194" y="392966"/>
                </a:lnTo>
                <a:lnTo>
                  <a:pt x="0" y="0"/>
                </a:lnTo>
                <a:close/>
              </a:path>
            </a:pathLst>
          </a:custGeom>
          <a:solidFill>
            <a:srgbClr val="C0D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Пятиугольник 15"/>
          <p:cNvSpPr/>
          <p:nvPr/>
        </p:nvSpPr>
        <p:spPr>
          <a:xfrm>
            <a:off x="2995611" y="4838698"/>
            <a:ext cx="354809" cy="932236"/>
          </a:xfrm>
          <a:prstGeom prst="homePlate">
            <a:avLst/>
          </a:prstGeom>
          <a:solidFill>
            <a:srgbClr val="779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 rot="16200000" flipH="1">
            <a:off x="2098679" y="3043139"/>
            <a:ext cx="1153179" cy="635686"/>
          </a:xfrm>
          <a:custGeom>
            <a:avLst/>
            <a:gdLst>
              <a:gd name="connsiteX0" fmla="*/ 0 w 2063068"/>
              <a:gd name="connsiteY0" fmla="*/ 0 h 392966"/>
              <a:gd name="connsiteX1" fmla="*/ 2063068 w 2063068"/>
              <a:gd name="connsiteY1" fmla="*/ 0 h 392966"/>
              <a:gd name="connsiteX2" fmla="*/ 2063068 w 2063068"/>
              <a:gd name="connsiteY2" fmla="*/ 392966 h 392966"/>
              <a:gd name="connsiteX3" fmla="*/ 423194 w 2063068"/>
              <a:gd name="connsiteY3" fmla="*/ 392966 h 392966"/>
              <a:gd name="connsiteX4" fmla="*/ 0 w 2063068"/>
              <a:gd name="connsiteY4" fmla="*/ 0 h 39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3068" h="392966">
                <a:moveTo>
                  <a:pt x="0" y="0"/>
                </a:moveTo>
                <a:lnTo>
                  <a:pt x="2063068" y="0"/>
                </a:lnTo>
                <a:lnTo>
                  <a:pt x="2063068" y="392966"/>
                </a:lnTo>
                <a:lnTo>
                  <a:pt x="423194" y="392966"/>
                </a:lnTo>
                <a:lnTo>
                  <a:pt x="0" y="0"/>
                </a:lnTo>
                <a:close/>
              </a:path>
            </a:pathLst>
          </a:custGeom>
          <a:solidFill>
            <a:srgbClr val="93B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иугольник 17"/>
          <p:cNvSpPr/>
          <p:nvPr/>
        </p:nvSpPr>
        <p:spPr>
          <a:xfrm>
            <a:off x="2988514" y="2113627"/>
            <a:ext cx="354995" cy="912992"/>
          </a:xfrm>
          <a:prstGeom prst="homePlate">
            <a:avLst/>
          </a:prstGeom>
          <a:solidFill>
            <a:srgbClr val="93B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иугольник 18"/>
          <p:cNvSpPr/>
          <p:nvPr/>
        </p:nvSpPr>
        <p:spPr>
          <a:xfrm>
            <a:off x="2986095" y="3932155"/>
            <a:ext cx="357190" cy="906545"/>
          </a:xfrm>
          <a:prstGeom prst="homePlate">
            <a:avLst/>
          </a:prstGeom>
          <a:solidFill>
            <a:srgbClr val="93B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ятиугольник 19"/>
          <p:cNvSpPr/>
          <p:nvPr/>
        </p:nvSpPr>
        <p:spPr>
          <a:xfrm>
            <a:off x="2995610" y="3019416"/>
            <a:ext cx="361520" cy="911445"/>
          </a:xfrm>
          <a:prstGeom prst="homePlate">
            <a:avLst/>
          </a:prstGeom>
          <a:solidFill>
            <a:srgbClr val="779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 rot="16200000">
            <a:off x="1976510" y="5212683"/>
            <a:ext cx="1392196" cy="638052"/>
          </a:xfrm>
          <a:custGeom>
            <a:avLst/>
            <a:gdLst>
              <a:gd name="connsiteX0" fmla="*/ 0 w 2486262"/>
              <a:gd name="connsiteY0" fmla="*/ 0 h 377851"/>
              <a:gd name="connsiteX1" fmla="*/ 2063068 w 2486262"/>
              <a:gd name="connsiteY1" fmla="*/ 0 h 377851"/>
              <a:gd name="connsiteX2" fmla="*/ 2486262 w 2486262"/>
              <a:gd name="connsiteY2" fmla="*/ 377851 h 377851"/>
              <a:gd name="connsiteX3" fmla="*/ 823716 w 2486262"/>
              <a:gd name="connsiteY3" fmla="*/ 377851 h 377851"/>
              <a:gd name="connsiteX4" fmla="*/ 0 w 2486262"/>
              <a:gd name="connsiteY4" fmla="*/ 0 h 37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262" h="377851">
                <a:moveTo>
                  <a:pt x="0" y="0"/>
                </a:moveTo>
                <a:lnTo>
                  <a:pt x="2063068" y="0"/>
                </a:lnTo>
                <a:lnTo>
                  <a:pt x="2486262" y="377851"/>
                </a:lnTo>
                <a:lnTo>
                  <a:pt x="823716" y="377851"/>
                </a:lnTo>
                <a:lnTo>
                  <a:pt x="0" y="0"/>
                </a:lnTo>
                <a:close/>
              </a:path>
            </a:pathLst>
          </a:custGeom>
          <a:solidFill>
            <a:srgbClr val="93B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 rot="16200000" flipH="1">
            <a:off x="1979948" y="2012421"/>
            <a:ext cx="1380236" cy="641499"/>
          </a:xfrm>
          <a:custGeom>
            <a:avLst/>
            <a:gdLst>
              <a:gd name="connsiteX0" fmla="*/ 0 w 2486262"/>
              <a:gd name="connsiteY0" fmla="*/ 0 h 377851"/>
              <a:gd name="connsiteX1" fmla="*/ 2063068 w 2486262"/>
              <a:gd name="connsiteY1" fmla="*/ 0 h 377851"/>
              <a:gd name="connsiteX2" fmla="*/ 2486262 w 2486262"/>
              <a:gd name="connsiteY2" fmla="*/ 377851 h 377851"/>
              <a:gd name="connsiteX3" fmla="*/ 823716 w 2486262"/>
              <a:gd name="connsiteY3" fmla="*/ 377851 h 377851"/>
              <a:gd name="connsiteX4" fmla="*/ 0 w 2486262"/>
              <a:gd name="connsiteY4" fmla="*/ 0 h 37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262" h="377851">
                <a:moveTo>
                  <a:pt x="0" y="0"/>
                </a:moveTo>
                <a:lnTo>
                  <a:pt x="2063068" y="0"/>
                </a:lnTo>
                <a:lnTo>
                  <a:pt x="2486262" y="377851"/>
                </a:lnTo>
                <a:lnTo>
                  <a:pt x="823716" y="377851"/>
                </a:lnTo>
                <a:lnTo>
                  <a:pt x="0" y="0"/>
                </a:lnTo>
                <a:close/>
              </a:path>
            </a:pathLst>
          </a:custGeom>
          <a:solidFill>
            <a:srgbClr val="C0D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n_emoney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14414" y="3071810"/>
            <a:ext cx="576431" cy="45525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00034" y="2571744"/>
            <a:ext cx="1857388" cy="214314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БАНКОВСКИЕ КАРТЫ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0034" y="3714752"/>
            <a:ext cx="1857388" cy="214314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E-MONEY</a:t>
            </a:r>
            <a:endParaRPr lang="ru-RU" sz="1200" b="1" dirty="0" smtClean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0034" y="4857760"/>
            <a:ext cx="1857388" cy="214314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БАЛАНС МОБИЛЬНОГО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0034" y="6000768"/>
            <a:ext cx="1857388" cy="214314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ТЕРМИНАЛЫ</a:t>
            </a:r>
          </a:p>
        </p:txBody>
      </p:sp>
      <p:pic>
        <p:nvPicPr>
          <p:cNvPr id="46" name="Рисунок 45" descr="n_puzzle.png"/>
          <p:cNvPicPr>
            <a:picLocks noChangeAspect="1"/>
          </p:cNvPicPr>
          <p:nvPr/>
        </p:nvPicPr>
        <p:blipFill>
          <a:blip r:embed="rId6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95397">
            <a:off x="3432706" y="2998781"/>
            <a:ext cx="1428760" cy="2162674"/>
          </a:xfrm>
          <a:prstGeom prst="rect">
            <a:avLst/>
          </a:prstGeom>
          <a:noFill/>
        </p:spPr>
      </p:pic>
      <p:pic>
        <p:nvPicPr>
          <p:cNvPr id="29" name="Рисунок 28" descr="n_puzzle.png"/>
          <p:cNvPicPr>
            <a:picLocks noChangeAspect="1"/>
          </p:cNvPicPr>
          <p:nvPr/>
        </p:nvPicPr>
        <p:blipFill>
          <a:blip r:embed="rId6" cstate="screen">
            <a:lum bright="3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95397">
            <a:off x="3425278" y="2927343"/>
            <a:ext cx="1428760" cy="2162674"/>
          </a:xfrm>
          <a:prstGeom prst="rect">
            <a:avLst/>
          </a:prstGeom>
          <a:noFill/>
        </p:spPr>
      </p:pic>
      <p:pic>
        <p:nvPicPr>
          <p:cNvPr id="30" name="Рисунок 29" descr="n_shop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15206" y="3500438"/>
            <a:ext cx="1285884" cy="1125815"/>
          </a:xfrm>
          <a:prstGeom prst="rect">
            <a:avLst/>
          </a:prstGeom>
        </p:spPr>
      </p:pic>
      <p:pic>
        <p:nvPicPr>
          <p:cNvPr id="2052" name="Picture 4" descr="D:\PROJECTS\! Деньги Онлайн\! Quadric\Logo_DengiOnline_RUS_pos_white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8359892">
            <a:off x="3138334" y="3742526"/>
            <a:ext cx="1953916" cy="509529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5174482" y="3396632"/>
            <a:ext cx="1612096" cy="42862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ЕДИНЫЙ ШЛЮЗ</a:t>
            </a:r>
          </a:p>
        </p:txBody>
      </p:sp>
    </p:spTree>
    <p:extLst>
      <p:ext uri="{BB962C8B-B14F-4D97-AF65-F5344CB8AC3E}">
        <p14:creationId xmlns:p14="http://schemas.microsoft.com/office/powerpoint/2010/main" xmlns="" val="175047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ru-RU" sz="2400" kern="1200" dirty="0" smtClean="0">
                <a:effectLst/>
                <a:cs typeface="Arial" pitchFamily="34" charset="0"/>
              </a:rPr>
              <a:t>Обслуживание</a:t>
            </a:r>
            <a:endParaRPr lang="ru-RU" sz="2400" dirty="0">
              <a:cs typeface="Arial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1714480" y="4938723"/>
            <a:ext cx="1685938" cy="790575"/>
          </a:xfrm>
          <a:custGeom>
            <a:avLst/>
            <a:gdLst>
              <a:gd name="connsiteX0" fmla="*/ 4762 w 1185862"/>
              <a:gd name="connsiteY0" fmla="*/ 790575 h 790575"/>
              <a:gd name="connsiteX1" fmla="*/ 1185862 w 1185862"/>
              <a:gd name="connsiteY1" fmla="*/ 790575 h 790575"/>
              <a:gd name="connsiteX2" fmla="*/ 1185862 w 1185862"/>
              <a:gd name="connsiteY2" fmla="*/ 0 h 790575"/>
              <a:gd name="connsiteX3" fmla="*/ 0 w 1185862"/>
              <a:gd name="connsiteY3" fmla="*/ 0 h 790575"/>
              <a:gd name="connsiteX4" fmla="*/ 247650 w 1185862"/>
              <a:gd name="connsiteY4" fmla="*/ 395288 h 790575"/>
              <a:gd name="connsiteX5" fmla="*/ 4762 w 1185862"/>
              <a:gd name="connsiteY5" fmla="*/ 790575 h 790575"/>
              <a:gd name="connsiteX0" fmla="*/ 4762 w 1185862"/>
              <a:gd name="connsiteY0" fmla="*/ 790575 h 790575"/>
              <a:gd name="connsiteX1" fmla="*/ 1185862 w 1185862"/>
              <a:gd name="connsiteY1" fmla="*/ 790575 h 790575"/>
              <a:gd name="connsiteX2" fmla="*/ 1185862 w 1185862"/>
              <a:gd name="connsiteY2" fmla="*/ 0 h 790575"/>
              <a:gd name="connsiteX3" fmla="*/ 0 w 1185862"/>
              <a:gd name="connsiteY3" fmla="*/ 0 h 790575"/>
              <a:gd name="connsiteX4" fmla="*/ 197379 w 1185862"/>
              <a:gd name="connsiteY4" fmla="*/ 395288 h 790575"/>
              <a:gd name="connsiteX5" fmla="*/ 4762 w 1185862"/>
              <a:gd name="connsiteY5" fmla="*/ 790575 h 79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5862" h="790575">
                <a:moveTo>
                  <a:pt x="4762" y="790575"/>
                </a:moveTo>
                <a:lnTo>
                  <a:pt x="1185862" y="790575"/>
                </a:lnTo>
                <a:lnTo>
                  <a:pt x="1185862" y="0"/>
                </a:lnTo>
                <a:lnTo>
                  <a:pt x="0" y="0"/>
                </a:lnTo>
                <a:lnTo>
                  <a:pt x="197379" y="395288"/>
                </a:lnTo>
                <a:lnTo>
                  <a:pt x="4762" y="79057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2757476" y="5143512"/>
            <a:ext cx="4572032" cy="785818"/>
          </a:xfrm>
          <a:prstGeom prst="homePlate">
            <a:avLst>
              <a:gd name="adj" fmla="val 30606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2752713" y="4943484"/>
            <a:ext cx="647700" cy="200025"/>
          </a:xfrm>
          <a:custGeom>
            <a:avLst/>
            <a:gdLst>
              <a:gd name="connsiteX0" fmla="*/ 0 w 647700"/>
              <a:gd name="connsiteY0" fmla="*/ 200025 h 200025"/>
              <a:gd name="connsiteX1" fmla="*/ 647700 w 647700"/>
              <a:gd name="connsiteY1" fmla="*/ 0 h 200025"/>
              <a:gd name="connsiteX2" fmla="*/ 647700 w 647700"/>
              <a:gd name="connsiteY2" fmla="*/ 200025 h 200025"/>
              <a:gd name="connsiteX3" fmla="*/ 0 w 647700"/>
              <a:gd name="connsiteY3" fmla="*/ 200025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700" h="200025">
                <a:moveTo>
                  <a:pt x="0" y="200025"/>
                </a:moveTo>
                <a:lnTo>
                  <a:pt x="647700" y="0"/>
                </a:lnTo>
                <a:lnTo>
                  <a:pt x="647700" y="200025"/>
                </a:lnTo>
                <a:lnTo>
                  <a:pt x="0" y="20002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1714480" y="4081467"/>
            <a:ext cx="1685938" cy="790575"/>
          </a:xfrm>
          <a:custGeom>
            <a:avLst/>
            <a:gdLst>
              <a:gd name="connsiteX0" fmla="*/ 4762 w 1185862"/>
              <a:gd name="connsiteY0" fmla="*/ 790575 h 790575"/>
              <a:gd name="connsiteX1" fmla="*/ 1185862 w 1185862"/>
              <a:gd name="connsiteY1" fmla="*/ 790575 h 790575"/>
              <a:gd name="connsiteX2" fmla="*/ 1185862 w 1185862"/>
              <a:gd name="connsiteY2" fmla="*/ 0 h 790575"/>
              <a:gd name="connsiteX3" fmla="*/ 0 w 1185862"/>
              <a:gd name="connsiteY3" fmla="*/ 0 h 790575"/>
              <a:gd name="connsiteX4" fmla="*/ 247650 w 1185862"/>
              <a:gd name="connsiteY4" fmla="*/ 395288 h 790575"/>
              <a:gd name="connsiteX5" fmla="*/ 4762 w 1185862"/>
              <a:gd name="connsiteY5" fmla="*/ 790575 h 790575"/>
              <a:gd name="connsiteX0" fmla="*/ 4762 w 1185862"/>
              <a:gd name="connsiteY0" fmla="*/ 790575 h 790575"/>
              <a:gd name="connsiteX1" fmla="*/ 1185862 w 1185862"/>
              <a:gd name="connsiteY1" fmla="*/ 790575 h 790575"/>
              <a:gd name="connsiteX2" fmla="*/ 1185862 w 1185862"/>
              <a:gd name="connsiteY2" fmla="*/ 0 h 790575"/>
              <a:gd name="connsiteX3" fmla="*/ 0 w 1185862"/>
              <a:gd name="connsiteY3" fmla="*/ 0 h 790575"/>
              <a:gd name="connsiteX4" fmla="*/ 197379 w 1185862"/>
              <a:gd name="connsiteY4" fmla="*/ 395288 h 790575"/>
              <a:gd name="connsiteX5" fmla="*/ 4762 w 1185862"/>
              <a:gd name="connsiteY5" fmla="*/ 790575 h 79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5862" h="790575">
                <a:moveTo>
                  <a:pt x="4762" y="790575"/>
                </a:moveTo>
                <a:lnTo>
                  <a:pt x="1185862" y="790575"/>
                </a:lnTo>
                <a:lnTo>
                  <a:pt x="1185862" y="0"/>
                </a:lnTo>
                <a:lnTo>
                  <a:pt x="0" y="0"/>
                </a:lnTo>
                <a:lnTo>
                  <a:pt x="197379" y="395288"/>
                </a:lnTo>
                <a:lnTo>
                  <a:pt x="4762" y="7905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иугольник 9"/>
          <p:cNvSpPr/>
          <p:nvPr/>
        </p:nvSpPr>
        <p:spPr>
          <a:xfrm>
            <a:off x="2757476" y="4286256"/>
            <a:ext cx="4572032" cy="785818"/>
          </a:xfrm>
          <a:prstGeom prst="homePlate">
            <a:avLst>
              <a:gd name="adj" fmla="val 3060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2752713" y="4086228"/>
            <a:ext cx="647700" cy="200025"/>
          </a:xfrm>
          <a:custGeom>
            <a:avLst/>
            <a:gdLst>
              <a:gd name="connsiteX0" fmla="*/ 0 w 647700"/>
              <a:gd name="connsiteY0" fmla="*/ 200025 h 200025"/>
              <a:gd name="connsiteX1" fmla="*/ 647700 w 647700"/>
              <a:gd name="connsiteY1" fmla="*/ 0 h 200025"/>
              <a:gd name="connsiteX2" fmla="*/ 647700 w 647700"/>
              <a:gd name="connsiteY2" fmla="*/ 200025 h 200025"/>
              <a:gd name="connsiteX3" fmla="*/ 0 w 647700"/>
              <a:gd name="connsiteY3" fmla="*/ 200025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700" h="200025">
                <a:moveTo>
                  <a:pt x="0" y="200025"/>
                </a:moveTo>
                <a:lnTo>
                  <a:pt x="647700" y="0"/>
                </a:lnTo>
                <a:lnTo>
                  <a:pt x="647700" y="200025"/>
                </a:lnTo>
                <a:lnTo>
                  <a:pt x="0" y="200025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1714480" y="3224211"/>
            <a:ext cx="1685938" cy="790575"/>
          </a:xfrm>
          <a:custGeom>
            <a:avLst/>
            <a:gdLst>
              <a:gd name="connsiteX0" fmla="*/ 4762 w 1185862"/>
              <a:gd name="connsiteY0" fmla="*/ 790575 h 790575"/>
              <a:gd name="connsiteX1" fmla="*/ 1185862 w 1185862"/>
              <a:gd name="connsiteY1" fmla="*/ 790575 h 790575"/>
              <a:gd name="connsiteX2" fmla="*/ 1185862 w 1185862"/>
              <a:gd name="connsiteY2" fmla="*/ 0 h 790575"/>
              <a:gd name="connsiteX3" fmla="*/ 0 w 1185862"/>
              <a:gd name="connsiteY3" fmla="*/ 0 h 790575"/>
              <a:gd name="connsiteX4" fmla="*/ 247650 w 1185862"/>
              <a:gd name="connsiteY4" fmla="*/ 395288 h 790575"/>
              <a:gd name="connsiteX5" fmla="*/ 4762 w 1185862"/>
              <a:gd name="connsiteY5" fmla="*/ 790575 h 790575"/>
              <a:gd name="connsiteX0" fmla="*/ 4762 w 1185862"/>
              <a:gd name="connsiteY0" fmla="*/ 790575 h 790575"/>
              <a:gd name="connsiteX1" fmla="*/ 1185862 w 1185862"/>
              <a:gd name="connsiteY1" fmla="*/ 790575 h 790575"/>
              <a:gd name="connsiteX2" fmla="*/ 1185862 w 1185862"/>
              <a:gd name="connsiteY2" fmla="*/ 0 h 790575"/>
              <a:gd name="connsiteX3" fmla="*/ 0 w 1185862"/>
              <a:gd name="connsiteY3" fmla="*/ 0 h 790575"/>
              <a:gd name="connsiteX4" fmla="*/ 197379 w 1185862"/>
              <a:gd name="connsiteY4" fmla="*/ 395288 h 790575"/>
              <a:gd name="connsiteX5" fmla="*/ 4762 w 1185862"/>
              <a:gd name="connsiteY5" fmla="*/ 790575 h 79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5862" h="790575">
                <a:moveTo>
                  <a:pt x="4762" y="790575"/>
                </a:moveTo>
                <a:lnTo>
                  <a:pt x="1185862" y="790575"/>
                </a:lnTo>
                <a:lnTo>
                  <a:pt x="1185862" y="0"/>
                </a:lnTo>
                <a:lnTo>
                  <a:pt x="0" y="0"/>
                </a:lnTo>
                <a:lnTo>
                  <a:pt x="197379" y="395288"/>
                </a:lnTo>
                <a:lnTo>
                  <a:pt x="4762" y="790575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иугольник 12"/>
          <p:cNvSpPr/>
          <p:nvPr/>
        </p:nvSpPr>
        <p:spPr>
          <a:xfrm>
            <a:off x="2757476" y="3429000"/>
            <a:ext cx="4572032" cy="785818"/>
          </a:xfrm>
          <a:prstGeom prst="homePlate">
            <a:avLst>
              <a:gd name="adj" fmla="val 3060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2752713" y="3228972"/>
            <a:ext cx="647700" cy="200025"/>
          </a:xfrm>
          <a:custGeom>
            <a:avLst/>
            <a:gdLst>
              <a:gd name="connsiteX0" fmla="*/ 0 w 647700"/>
              <a:gd name="connsiteY0" fmla="*/ 200025 h 200025"/>
              <a:gd name="connsiteX1" fmla="*/ 647700 w 647700"/>
              <a:gd name="connsiteY1" fmla="*/ 0 h 200025"/>
              <a:gd name="connsiteX2" fmla="*/ 647700 w 647700"/>
              <a:gd name="connsiteY2" fmla="*/ 200025 h 200025"/>
              <a:gd name="connsiteX3" fmla="*/ 0 w 647700"/>
              <a:gd name="connsiteY3" fmla="*/ 200025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700" h="200025">
                <a:moveTo>
                  <a:pt x="0" y="200025"/>
                </a:moveTo>
                <a:lnTo>
                  <a:pt x="647700" y="0"/>
                </a:lnTo>
                <a:lnTo>
                  <a:pt x="647700" y="200025"/>
                </a:lnTo>
                <a:lnTo>
                  <a:pt x="0" y="20002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1714480" y="2366955"/>
            <a:ext cx="1685938" cy="790575"/>
          </a:xfrm>
          <a:custGeom>
            <a:avLst/>
            <a:gdLst>
              <a:gd name="connsiteX0" fmla="*/ 4762 w 1185862"/>
              <a:gd name="connsiteY0" fmla="*/ 790575 h 790575"/>
              <a:gd name="connsiteX1" fmla="*/ 1185862 w 1185862"/>
              <a:gd name="connsiteY1" fmla="*/ 790575 h 790575"/>
              <a:gd name="connsiteX2" fmla="*/ 1185862 w 1185862"/>
              <a:gd name="connsiteY2" fmla="*/ 0 h 790575"/>
              <a:gd name="connsiteX3" fmla="*/ 0 w 1185862"/>
              <a:gd name="connsiteY3" fmla="*/ 0 h 790575"/>
              <a:gd name="connsiteX4" fmla="*/ 247650 w 1185862"/>
              <a:gd name="connsiteY4" fmla="*/ 395288 h 790575"/>
              <a:gd name="connsiteX5" fmla="*/ 4762 w 1185862"/>
              <a:gd name="connsiteY5" fmla="*/ 790575 h 790575"/>
              <a:gd name="connsiteX0" fmla="*/ 4762 w 1185862"/>
              <a:gd name="connsiteY0" fmla="*/ 790575 h 790575"/>
              <a:gd name="connsiteX1" fmla="*/ 1185862 w 1185862"/>
              <a:gd name="connsiteY1" fmla="*/ 790575 h 790575"/>
              <a:gd name="connsiteX2" fmla="*/ 1185862 w 1185862"/>
              <a:gd name="connsiteY2" fmla="*/ 0 h 790575"/>
              <a:gd name="connsiteX3" fmla="*/ 0 w 1185862"/>
              <a:gd name="connsiteY3" fmla="*/ 0 h 790575"/>
              <a:gd name="connsiteX4" fmla="*/ 197379 w 1185862"/>
              <a:gd name="connsiteY4" fmla="*/ 395288 h 790575"/>
              <a:gd name="connsiteX5" fmla="*/ 4762 w 1185862"/>
              <a:gd name="connsiteY5" fmla="*/ 790575 h 79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5862" h="790575">
                <a:moveTo>
                  <a:pt x="4762" y="790575"/>
                </a:moveTo>
                <a:lnTo>
                  <a:pt x="1185862" y="790575"/>
                </a:lnTo>
                <a:lnTo>
                  <a:pt x="1185862" y="0"/>
                </a:lnTo>
                <a:lnTo>
                  <a:pt x="0" y="0"/>
                </a:lnTo>
                <a:lnTo>
                  <a:pt x="197379" y="395288"/>
                </a:lnTo>
                <a:lnTo>
                  <a:pt x="4762" y="790575"/>
                </a:lnTo>
                <a:close/>
              </a:path>
            </a:pathLst>
          </a:custGeom>
          <a:solidFill>
            <a:srgbClr val="C0D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иугольник 15"/>
          <p:cNvSpPr/>
          <p:nvPr/>
        </p:nvSpPr>
        <p:spPr>
          <a:xfrm>
            <a:off x="2757476" y="2571744"/>
            <a:ext cx="4572032" cy="785818"/>
          </a:xfrm>
          <a:prstGeom prst="homePlate">
            <a:avLst>
              <a:gd name="adj" fmla="val 30606"/>
            </a:avLst>
          </a:prstGeom>
          <a:solidFill>
            <a:srgbClr val="93B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2752713" y="2371716"/>
            <a:ext cx="647700" cy="200025"/>
          </a:xfrm>
          <a:custGeom>
            <a:avLst/>
            <a:gdLst>
              <a:gd name="connsiteX0" fmla="*/ 0 w 647700"/>
              <a:gd name="connsiteY0" fmla="*/ 200025 h 200025"/>
              <a:gd name="connsiteX1" fmla="*/ 647700 w 647700"/>
              <a:gd name="connsiteY1" fmla="*/ 0 h 200025"/>
              <a:gd name="connsiteX2" fmla="*/ 647700 w 647700"/>
              <a:gd name="connsiteY2" fmla="*/ 200025 h 200025"/>
              <a:gd name="connsiteX3" fmla="*/ 0 w 647700"/>
              <a:gd name="connsiteY3" fmla="*/ 200025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700" h="200025">
                <a:moveTo>
                  <a:pt x="0" y="200025"/>
                </a:moveTo>
                <a:lnTo>
                  <a:pt x="647700" y="0"/>
                </a:lnTo>
                <a:lnTo>
                  <a:pt x="647700" y="200025"/>
                </a:lnTo>
                <a:lnTo>
                  <a:pt x="0" y="200025"/>
                </a:lnTo>
                <a:close/>
              </a:path>
            </a:pathLst>
          </a:custGeom>
          <a:solidFill>
            <a:srgbClr val="446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1714480" y="1509699"/>
            <a:ext cx="1685938" cy="790575"/>
          </a:xfrm>
          <a:custGeom>
            <a:avLst/>
            <a:gdLst>
              <a:gd name="connsiteX0" fmla="*/ 4762 w 1185862"/>
              <a:gd name="connsiteY0" fmla="*/ 790575 h 790575"/>
              <a:gd name="connsiteX1" fmla="*/ 1185862 w 1185862"/>
              <a:gd name="connsiteY1" fmla="*/ 790575 h 790575"/>
              <a:gd name="connsiteX2" fmla="*/ 1185862 w 1185862"/>
              <a:gd name="connsiteY2" fmla="*/ 0 h 790575"/>
              <a:gd name="connsiteX3" fmla="*/ 0 w 1185862"/>
              <a:gd name="connsiteY3" fmla="*/ 0 h 790575"/>
              <a:gd name="connsiteX4" fmla="*/ 247650 w 1185862"/>
              <a:gd name="connsiteY4" fmla="*/ 395288 h 790575"/>
              <a:gd name="connsiteX5" fmla="*/ 4762 w 1185862"/>
              <a:gd name="connsiteY5" fmla="*/ 790575 h 790575"/>
              <a:gd name="connsiteX0" fmla="*/ 4762 w 1185862"/>
              <a:gd name="connsiteY0" fmla="*/ 790575 h 790575"/>
              <a:gd name="connsiteX1" fmla="*/ 1185862 w 1185862"/>
              <a:gd name="connsiteY1" fmla="*/ 790575 h 790575"/>
              <a:gd name="connsiteX2" fmla="*/ 1185862 w 1185862"/>
              <a:gd name="connsiteY2" fmla="*/ 0 h 790575"/>
              <a:gd name="connsiteX3" fmla="*/ 0 w 1185862"/>
              <a:gd name="connsiteY3" fmla="*/ 0 h 790575"/>
              <a:gd name="connsiteX4" fmla="*/ 197379 w 1185862"/>
              <a:gd name="connsiteY4" fmla="*/ 395288 h 790575"/>
              <a:gd name="connsiteX5" fmla="*/ 4762 w 1185862"/>
              <a:gd name="connsiteY5" fmla="*/ 790575 h 79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5862" h="790575">
                <a:moveTo>
                  <a:pt x="4762" y="790575"/>
                </a:moveTo>
                <a:lnTo>
                  <a:pt x="1185862" y="790575"/>
                </a:lnTo>
                <a:lnTo>
                  <a:pt x="1185862" y="0"/>
                </a:lnTo>
                <a:lnTo>
                  <a:pt x="0" y="0"/>
                </a:lnTo>
                <a:lnTo>
                  <a:pt x="197379" y="395288"/>
                </a:lnTo>
                <a:lnTo>
                  <a:pt x="4762" y="79057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иугольник 18"/>
          <p:cNvSpPr/>
          <p:nvPr/>
        </p:nvSpPr>
        <p:spPr>
          <a:xfrm>
            <a:off x="2757476" y="1714488"/>
            <a:ext cx="4572032" cy="785818"/>
          </a:xfrm>
          <a:prstGeom prst="homePlate">
            <a:avLst>
              <a:gd name="adj" fmla="val 30606"/>
            </a:avLst>
          </a:prstGeom>
          <a:solidFill>
            <a:srgbClr val="FFA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олилиния 19"/>
          <p:cNvSpPr/>
          <p:nvPr/>
        </p:nvSpPr>
        <p:spPr>
          <a:xfrm>
            <a:off x="2752713" y="1514460"/>
            <a:ext cx="647700" cy="200025"/>
          </a:xfrm>
          <a:custGeom>
            <a:avLst/>
            <a:gdLst>
              <a:gd name="connsiteX0" fmla="*/ 0 w 647700"/>
              <a:gd name="connsiteY0" fmla="*/ 200025 h 200025"/>
              <a:gd name="connsiteX1" fmla="*/ 647700 w 647700"/>
              <a:gd name="connsiteY1" fmla="*/ 0 h 200025"/>
              <a:gd name="connsiteX2" fmla="*/ 647700 w 647700"/>
              <a:gd name="connsiteY2" fmla="*/ 200025 h 200025"/>
              <a:gd name="connsiteX3" fmla="*/ 0 w 647700"/>
              <a:gd name="connsiteY3" fmla="*/ 200025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700" h="200025">
                <a:moveTo>
                  <a:pt x="0" y="200025"/>
                </a:moveTo>
                <a:lnTo>
                  <a:pt x="647700" y="0"/>
                </a:lnTo>
                <a:lnTo>
                  <a:pt x="647700" y="200025"/>
                </a:lnTo>
                <a:lnTo>
                  <a:pt x="0" y="20002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stats3.png"/>
          <p:cNvPicPr>
            <a:picLocks noChangeAspect="1"/>
          </p:cNvPicPr>
          <p:nvPr/>
        </p:nvPicPr>
        <p:blipFill>
          <a:blip r:embed="rId3" cstate="screen">
            <a:lum bright="10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07793" y="3500438"/>
            <a:ext cx="571503" cy="56841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971922" y="1938327"/>
            <a:ext cx="1643074" cy="35719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ЛИЧНЫЙ КАБИНЕТ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71922" y="2795583"/>
            <a:ext cx="1643074" cy="35719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РАСЧЕТЫ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71922" y="3652839"/>
            <a:ext cx="1643074" cy="35719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ОТЧЕТЫ и СВЕРКИ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43360" y="4510095"/>
            <a:ext cx="1643074" cy="35719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МОНИТОРИНГ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43360" y="5367351"/>
            <a:ext cx="1643074" cy="35719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САППОРТ</a:t>
            </a:r>
          </a:p>
        </p:txBody>
      </p:sp>
      <p:pic>
        <p:nvPicPr>
          <p:cNvPr id="32" name="Рисунок 31" descr="calc2.png"/>
          <p:cNvPicPr>
            <a:picLocks noChangeAspect="1"/>
          </p:cNvPicPr>
          <p:nvPr/>
        </p:nvPicPr>
        <p:blipFill>
          <a:blip r:embed="rId4" cstate="screen">
            <a:lum bright="10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07792" y="2681184"/>
            <a:ext cx="571504" cy="571504"/>
          </a:xfrm>
          <a:prstGeom prst="rect">
            <a:avLst/>
          </a:prstGeom>
        </p:spPr>
      </p:pic>
      <p:pic>
        <p:nvPicPr>
          <p:cNvPr id="33" name="Рисунок 32" descr="tools2.png"/>
          <p:cNvPicPr>
            <a:picLocks noChangeAspect="1"/>
          </p:cNvPicPr>
          <p:nvPr/>
        </p:nvPicPr>
        <p:blipFill>
          <a:blip r:embed="rId5" cstate="screen">
            <a:lum bright="10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32521" y="5244133"/>
            <a:ext cx="522047" cy="565551"/>
          </a:xfrm>
          <a:prstGeom prst="rect">
            <a:avLst/>
          </a:prstGeom>
        </p:spPr>
      </p:pic>
      <p:pic>
        <p:nvPicPr>
          <p:cNvPr id="35" name="Picture 2" descr="Z:\!PROJECTS\B096_DO_Sales_Pres\man.png"/>
          <p:cNvPicPr>
            <a:picLocks noChangeAspect="1" noChangeArrowheads="1"/>
          </p:cNvPicPr>
          <p:nvPr/>
        </p:nvPicPr>
        <p:blipFill>
          <a:blip r:embed="rId6" cstate="screen">
            <a:lum bright="10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67688" y="1778068"/>
            <a:ext cx="251713" cy="66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 descr="antenna.png"/>
          <p:cNvPicPr>
            <a:picLocks noChangeAspect="1"/>
          </p:cNvPicPr>
          <p:nvPr/>
        </p:nvPicPr>
        <p:blipFill>
          <a:blip r:embed="rId7" cstate="screen">
            <a:lum bright="10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22733" y="4357694"/>
            <a:ext cx="541622" cy="64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481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400" dirty="0" smtClean="0"/>
              <a:t>Личный </a:t>
            </a:r>
            <a:r>
              <a:rPr lang="en-US" sz="2400" dirty="0" smtClean="0"/>
              <a:t>web</a:t>
            </a:r>
            <a:r>
              <a:rPr lang="ru-RU" sz="2400" dirty="0" smtClean="0"/>
              <a:t>-кабинет: </a:t>
            </a:r>
            <a:r>
              <a:rPr lang="ru-RU" sz="2400" dirty="0" smtClean="0">
                <a:solidFill>
                  <a:srgbClr val="44697D"/>
                </a:solidFill>
              </a:rPr>
              <a:t>всё о платежах клиентов</a:t>
            </a:r>
            <a:endParaRPr lang="ru-RU" sz="2400" dirty="0">
              <a:solidFill>
                <a:srgbClr val="44697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0034" y="1428736"/>
            <a:ext cx="8001056" cy="101566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6075" lvl="1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Уведомления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 поступивших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оплатах в реальном времени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6075" lvl="1" indent="-342900">
              <a:buFont typeface="+mj-lt"/>
              <a:buAutoNum type="arabicPeriod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Поиск транзакций и детализация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статусов</a:t>
            </a:r>
          </a:p>
          <a:p>
            <a:pPr marL="346075" lvl="1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Сводная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статистика и аналитические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отчеты</a:t>
            </a:r>
            <a:endParaRPr lang="ru-RU" sz="2400" dirty="0"/>
          </a:p>
        </p:txBody>
      </p:sp>
      <p:pic>
        <p:nvPicPr>
          <p:cNvPr id="5" name="Picture 2" descr="Z:\!PROJECTS\B050_DO_New Corp ppt\lk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3829246" cy="3240362"/>
          </a:xfrm>
          <a:prstGeom prst="rect">
            <a:avLst/>
          </a:prstGeom>
          <a:noFill/>
          <a:ln>
            <a:solidFill>
              <a:srgbClr val="779FB5"/>
            </a:solidFill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Z:\!PROJECTS\B050_DO_New Corp ppt\lk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52936"/>
            <a:ext cx="3829246" cy="3240362"/>
          </a:xfrm>
          <a:prstGeom prst="rect">
            <a:avLst/>
          </a:prstGeom>
          <a:noFill/>
          <a:ln>
            <a:solidFill>
              <a:srgbClr val="779FB5"/>
            </a:solidFill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634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03924" y="428604"/>
            <a:ext cx="8303847" cy="766723"/>
          </a:xfrm>
        </p:spPr>
        <p:txBody>
          <a:bodyPr/>
          <a:lstStyle/>
          <a:p>
            <a:r>
              <a:rPr lang="ru-RU" sz="2800" dirty="0" err="1" smtClean="0"/>
              <a:t>Эквайринг</a:t>
            </a:r>
            <a:r>
              <a:rPr lang="ru-RU" sz="2800" dirty="0" smtClean="0"/>
              <a:t> </a:t>
            </a:r>
            <a:r>
              <a:rPr lang="ru-RU" sz="2800" dirty="0" err="1" smtClean="0"/>
              <a:t>банковсковских</a:t>
            </a:r>
            <a:r>
              <a:rPr lang="ru-RU" sz="2800" dirty="0" smtClean="0"/>
              <a:t> карт</a:t>
            </a:r>
            <a:endParaRPr lang="ru-RU" sz="2800" dirty="0">
              <a:solidFill>
                <a:srgbClr val="44697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0034" y="980728"/>
            <a:ext cx="83204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lvl="1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44697D"/>
                </a:solidFill>
                <a:latin typeface="Arial" pitchFamily="34" charset="0"/>
                <a:cs typeface="Arial" pitchFamily="34" charset="0"/>
              </a:rPr>
              <a:t>Несколько шлюзов</a:t>
            </a:r>
            <a:endParaRPr lang="ru-RU" sz="2400" b="1" dirty="0">
              <a:solidFill>
                <a:srgbClr val="44697D"/>
              </a:solidFill>
              <a:latin typeface="Arial" pitchFamily="34" charset="0"/>
              <a:cs typeface="Arial" pitchFamily="34" charset="0"/>
            </a:endParaRPr>
          </a:p>
          <a:p>
            <a:pPr marL="346075" lvl="1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44697D"/>
                </a:solidFill>
                <a:latin typeface="Arial" pitchFamily="34" charset="0"/>
                <a:cs typeface="Arial" pitchFamily="34" charset="0"/>
              </a:rPr>
              <a:t>Частичные возвраты</a:t>
            </a:r>
            <a:endParaRPr lang="en-US" sz="2400" b="1" dirty="0">
              <a:solidFill>
                <a:srgbClr val="44697D"/>
              </a:solidFill>
              <a:latin typeface="Arial" pitchFamily="34" charset="0"/>
              <a:cs typeface="Arial" pitchFamily="34" charset="0"/>
            </a:endParaRPr>
          </a:p>
          <a:p>
            <a:pPr marL="346075" lvl="1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44697D"/>
                </a:solidFill>
                <a:latin typeface="Arial" pitchFamily="34" charset="0"/>
                <a:cs typeface="Arial" pitchFamily="34" charset="0"/>
              </a:rPr>
              <a:t>Дополнительные возможности по </a:t>
            </a:r>
            <a:r>
              <a:rPr lang="ru-RU" sz="2400" b="1" dirty="0" err="1" smtClean="0">
                <a:solidFill>
                  <a:srgbClr val="44697D"/>
                </a:solidFill>
                <a:latin typeface="Arial" pitchFamily="34" charset="0"/>
                <a:cs typeface="Arial" pitchFamily="34" charset="0"/>
              </a:rPr>
              <a:t>фрод-фильтрам</a:t>
            </a:r>
            <a:endParaRPr lang="ru-RU" sz="2400" b="1" dirty="0">
              <a:solidFill>
                <a:srgbClr val="44697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Z:\!PROJECTS\B096_DO_Sales_Pres\nofraud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8032406" cy="268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4"/>
          <p:cNvSpPr txBox="1">
            <a:spLocks/>
          </p:cNvSpPr>
          <p:nvPr/>
        </p:nvSpPr>
        <p:spPr>
          <a:xfrm>
            <a:off x="420859" y="6339572"/>
            <a:ext cx="550741" cy="257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646CF7E-0E0B-480F-9AF1-60FE0C8E5110}" type="slidenum">
              <a:rPr lang="ru-RU" smtClean="0"/>
              <a:pPr algn="l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387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FFA02F"/>
                </a:solidFill>
                <a:latin typeface="Arial" pitchFamily="34" charset="0"/>
              </a:rPr>
              <a:t>Агрегатор</a:t>
            </a:r>
            <a:r>
              <a:rPr lang="ru-RU" sz="3600" b="1" dirty="0" smtClean="0">
                <a:solidFill>
                  <a:srgbClr val="FFA02F"/>
                </a:solidFill>
                <a:latin typeface="Arial" pitchFamily="34" charset="0"/>
              </a:rPr>
              <a:t> – это удобно и выгодно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44697D"/>
                </a:solidFill>
                <a:latin typeface="Arial" pitchFamily="34" charset="0"/>
                <a:cs typeface="Arial" pitchFamily="34" charset="0"/>
              </a:rPr>
              <a:t>Экономия времени</a:t>
            </a:r>
          </a:p>
          <a:p>
            <a:r>
              <a:rPr lang="ru-RU" sz="2800" b="1" dirty="0" smtClean="0">
                <a:solidFill>
                  <a:srgbClr val="44697D"/>
                </a:solidFill>
                <a:latin typeface="Arial" pitchFamily="34" charset="0"/>
                <a:cs typeface="Arial" pitchFamily="34" charset="0"/>
              </a:rPr>
              <a:t>Экономия трудозатрат</a:t>
            </a:r>
          </a:p>
          <a:p>
            <a:r>
              <a:rPr lang="ru-RU" sz="2800" b="1" dirty="0" smtClean="0">
                <a:solidFill>
                  <a:srgbClr val="44697D"/>
                </a:solidFill>
                <a:latin typeface="Arial" pitchFamily="34" charset="0"/>
                <a:cs typeface="Arial" pitchFamily="34" charset="0"/>
              </a:rPr>
              <a:t>Экономия затрат на подключение</a:t>
            </a:r>
          </a:p>
          <a:p>
            <a:r>
              <a:rPr lang="ru-RU" sz="2800" b="1" dirty="0" smtClean="0">
                <a:solidFill>
                  <a:srgbClr val="44697D"/>
                </a:solidFill>
                <a:latin typeface="Arial" pitchFamily="34" charset="0"/>
                <a:cs typeface="Arial" pitchFamily="34" charset="0"/>
              </a:rPr>
              <a:t>Лучшая цена</a:t>
            </a:r>
          </a:p>
          <a:p>
            <a:r>
              <a:rPr lang="ru-RU" sz="2800" b="1" dirty="0" smtClean="0">
                <a:solidFill>
                  <a:srgbClr val="44697D"/>
                </a:solidFill>
                <a:latin typeface="Arial" pitchFamily="34" charset="0"/>
                <a:cs typeface="Arial" pitchFamily="34" charset="0"/>
              </a:rPr>
              <a:t>Надежность </a:t>
            </a:r>
          </a:p>
          <a:p>
            <a:r>
              <a:rPr lang="ru-RU" sz="2800" b="1" dirty="0" smtClean="0">
                <a:solidFill>
                  <a:srgbClr val="44697D"/>
                </a:solidFill>
                <a:latin typeface="Arial" pitchFamily="34" charset="0"/>
                <a:cs typeface="Arial" pitchFamily="34" charset="0"/>
              </a:rPr>
              <a:t>Легальность</a:t>
            </a:r>
          </a:p>
          <a:p>
            <a:r>
              <a:rPr lang="ru-RU" sz="2800" b="1" dirty="0" smtClean="0">
                <a:solidFill>
                  <a:srgbClr val="44697D"/>
                </a:solidFill>
                <a:latin typeface="Arial" pitchFamily="34" charset="0"/>
                <a:cs typeface="Arial" pitchFamily="34" charset="0"/>
              </a:rPr>
              <a:t>Большой выбор Платежных методов</a:t>
            </a:r>
          </a:p>
          <a:p>
            <a:r>
              <a:rPr lang="ru-RU" sz="2800" b="1" dirty="0" smtClean="0">
                <a:solidFill>
                  <a:srgbClr val="44697D"/>
                </a:solidFill>
                <a:latin typeface="Arial" pitchFamily="34" charset="0"/>
                <a:cs typeface="Arial" pitchFamily="34" charset="0"/>
              </a:rPr>
              <a:t>Индивидуальный подход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028384" y="4725144"/>
            <a:ext cx="70762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 smtClean="0">
                <a:solidFill>
                  <a:schemeClr val="bg1">
                    <a:lumMod val="65000"/>
                  </a:schemeClr>
                </a:solidFill>
              </a:rPr>
              <a:t>sport-xl.org</a:t>
            </a:r>
            <a:endParaRPr lang="ru-RU" sz="8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29190" y="1062021"/>
            <a:ext cx="3929090" cy="10109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dirty="0">
                <a:solidFill>
                  <a:schemeClr val="bg1"/>
                </a:solidFill>
                <a:cs typeface="Arial" pitchFamily="34" charset="0"/>
              </a:rPr>
              <a:t>Критерии выбора платежных </a:t>
            </a:r>
            <a:r>
              <a:rPr lang="ru-RU" sz="2800" dirty="0" smtClean="0">
                <a:solidFill>
                  <a:schemeClr val="bg1"/>
                </a:solidFill>
                <a:cs typeface="Arial" pitchFamily="34" charset="0"/>
              </a:rPr>
              <a:t>систем</a:t>
            </a:r>
            <a:endParaRPr lang="ru-RU" sz="28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62528" y="714356"/>
            <a:ext cx="500066" cy="142876"/>
          </a:xfrm>
          <a:prstGeom prst="rect">
            <a:avLst/>
          </a:prstGeom>
          <a:solidFill>
            <a:srgbClr val="FFA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A0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715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2463704247"/>
              </p:ext>
            </p:extLst>
          </p:nvPr>
        </p:nvGraphicFramePr>
        <p:xfrm>
          <a:off x="571472" y="1500174"/>
          <a:ext cx="7591154" cy="390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42910" y="5658607"/>
            <a:ext cx="288032" cy="288032"/>
          </a:xfrm>
          <a:prstGeom prst="rect">
            <a:avLst/>
          </a:prstGeom>
          <a:solidFill>
            <a:srgbClr val="FFA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00100" y="5643578"/>
            <a:ext cx="1813310" cy="318091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ru-RU" sz="1600" dirty="0" smtClean="0">
                <a:solidFill>
                  <a:srgbClr val="44697D"/>
                </a:solidFill>
              </a:rPr>
              <a:t>Крупные платежи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86446" y="5658607"/>
            <a:ext cx="288032" cy="2880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056282" y="5658607"/>
            <a:ext cx="288032" cy="288032"/>
          </a:xfrm>
          <a:prstGeom prst="rect">
            <a:avLst/>
          </a:prstGeom>
          <a:solidFill>
            <a:srgbClr val="6290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428992" y="5643578"/>
            <a:ext cx="2223128" cy="318091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ru-RU" sz="1600" dirty="0" smtClean="0">
                <a:solidFill>
                  <a:srgbClr val="44697D"/>
                </a:solidFill>
              </a:rPr>
              <a:t>Стандартные  платежи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43636" y="5651775"/>
            <a:ext cx="2843808" cy="30169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ru-RU" sz="1600" dirty="0" smtClean="0">
                <a:solidFill>
                  <a:srgbClr val="44697D"/>
                </a:solidFill>
              </a:rPr>
              <a:t>Микроплатежи,  до 500 руб.</a:t>
            </a:r>
          </a:p>
          <a:p>
            <a:endParaRPr lang="ru-RU" dirty="0" smtClean="0">
              <a:solidFill>
                <a:srgbClr val="44697D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dirty="0" smtClean="0"/>
              <a:t>Критерии выбора платежных </a:t>
            </a:r>
            <a:r>
              <a:rPr lang="ru-RU" sz="2400" dirty="0" smtClean="0"/>
              <a:t>систем </a:t>
            </a:r>
            <a:br>
              <a:rPr lang="ru-RU" sz="2400" dirty="0" smtClean="0"/>
            </a:br>
            <a:r>
              <a:rPr lang="ru-RU" sz="2400" dirty="0" smtClean="0">
                <a:solidFill>
                  <a:srgbClr val="44697D"/>
                </a:solidFill>
              </a:rPr>
              <a:t>(</a:t>
            </a:r>
            <a:r>
              <a:rPr lang="ru-RU" sz="2400" dirty="0" smtClean="0">
                <a:solidFill>
                  <a:srgbClr val="44697D"/>
                </a:solidFill>
              </a:rPr>
              <a:t>по размеру среднего чека)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ru-RU" sz="2400" dirty="0">
              <a:solidFill>
                <a:srgbClr val="446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536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dirty="0"/>
              <a:t>Рынок </a:t>
            </a:r>
            <a:r>
              <a:rPr lang="ru-RU" sz="2400" dirty="0">
                <a:solidFill>
                  <a:srgbClr val="44697D"/>
                </a:solidFill>
              </a:rPr>
              <a:t>в </a:t>
            </a:r>
            <a:r>
              <a:rPr lang="ru-RU" sz="2400" dirty="0" smtClean="0">
                <a:solidFill>
                  <a:srgbClr val="44697D"/>
                </a:solidFill>
              </a:rPr>
              <a:t>разрезе </a:t>
            </a:r>
            <a:r>
              <a:rPr lang="ru-RU" sz="2400" dirty="0">
                <a:solidFill>
                  <a:srgbClr val="44697D"/>
                </a:solidFill>
              </a:rPr>
              <a:t>компаний – основных платежных </a:t>
            </a:r>
            <a:r>
              <a:rPr lang="ru-RU" sz="2400" dirty="0" smtClean="0">
                <a:solidFill>
                  <a:srgbClr val="44697D"/>
                </a:solidFill>
              </a:rPr>
              <a:t>систем</a:t>
            </a:r>
            <a:r>
              <a:rPr lang="en-US" sz="2400" dirty="0" smtClean="0">
                <a:solidFill>
                  <a:srgbClr val="44697D"/>
                </a:solidFill>
              </a:rPr>
              <a:t> (</a:t>
            </a:r>
            <a:r>
              <a:rPr lang="ru-RU" sz="2400" dirty="0" smtClean="0">
                <a:solidFill>
                  <a:srgbClr val="44697D"/>
                </a:solidFill>
              </a:rPr>
              <a:t>РФ</a:t>
            </a:r>
            <a:r>
              <a:rPr lang="ru-RU" sz="2400" dirty="0">
                <a:solidFill>
                  <a:srgbClr val="44697D"/>
                </a:solidFill>
              </a:rPr>
              <a:t>, </a:t>
            </a:r>
            <a:r>
              <a:rPr lang="ru-RU" sz="2400" dirty="0" smtClean="0">
                <a:solidFill>
                  <a:srgbClr val="44697D"/>
                </a:solidFill>
              </a:rPr>
              <a:t>%</a:t>
            </a:r>
            <a:r>
              <a:rPr lang="en-US" sz="2400" dirty="0" smtClean="0">
                <a:solidFill>
                  <a:srgbClr val="44697D"/>
                </a:solidFill>
              </a:rPr>
              <a:t>)</a:t>
            </a:r>
            <a:endParaRPr lang="ru-RU" sz="2300" dirty="0">
              <a:solidFill>
                <a:srgbClr val="44697D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3217058967"/>
              </p:ext>
            </p:extLst>
          </p:nvPr>
        </p:nvGraphicFramePr>
        <p:xfrm>
          <a:off x="395536" y="1412776"/>
          <a:ext cx="8424936" cy="4587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Нижний колонтитул 3"/>
          <p:cNvSpPr txBox="1">
            <a:spLocks/>
          </p:cNvSpPr>
          <p:nvPr/>
        </p:nvSpPr>
        <p:spPr>
          <a:xfrm>
            <a:off x="802416" y="6339572"/>
            <a:ext cx="6073839" cy="257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/>
              <a:t>Источник: Экспертные оценки, В2В </a:t>
            </a:r>
            <a:r>
              <a:rPr lang="ru-RU" dirty="0" err="1"/>
              <a:t>Research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81033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7686" y="1142984"/>
            <a:ext cx="4376676" cy="5715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Варианты подключения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00549" y="795319"/>
            <a:ext cx="500066" cy="142876"/>
          </a:xfrm>
          <a:prstGeom prst="rect">
            <a:avLst/>
          </a:prstGeom>
          <a:solidFill>
            <a:srgbClr val="FFA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087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3924" y="358021"/>
            <a:ext cx="8454356" cy="784963"/>
          </a:xfrm>
        </p:spPr>
        <p:txBody>
          <a:bodyPr anchor="ctr">
            <a:normAutofit/>
          </a:bodyPr>
          <a:lstStyle/>
          <a:p>
            <a:r>
              <a:rPr lang="ru-RU" sz="2400" kern="1200" dirty="0" smtClean="0">
                <a:effectLst/>
                <a:cs typeface="Arial" pitchFamily="34" charset="0"/>
              </a:rPr>
              <a:t>Прямая интеграция на сайте </a:t>
            </a:r>
            <a:r>
              <a:rPr lang="ru-RU" sz="2400" kern="1200" dirty="0" smtClean="0">
                <a:effectLst/>
                <a:cs typeface="Arial" pitchFamily="34" charset="0"/>
              </a:rPr>
              <a:t/>
            </a:r>
            <a:br>
              <a:rPr lang="ru-RU" sz="2400" kern="1200" dirty="0" smtClean="0">
                <a:effectLst/>
                <a:cs typeface="Arial" pitchFamily="34" charset="0"/>
              </a:rPr>
            </a:br>
            <a:r>
              <a:rPr lang="ru-RU" sz="2400" kern="1200" dirty="0" smtClean="0">
                <a:solidFill>
                  <a:srgbClr val="44697D"/>
                </a:solidFill>
                <a:effectLst/>
                <a:cs typeface="Arial" pitchFamily="34" charset="0"/>
              </a:rPr>
              <a:t>(</a:t>
            </a:r>
            <a:r>
              <a:rPr lang="en-US" sz="2400" dirty="0">
                <a:solidFill>
                  <a:srgbClr val="44697D"/>
                </a:solidFill>
              </a:rPr>
              <a:t>White </a:t>
            </a:r>
            <a:r>
              <a:rPr lang="en-US" sz="2400" dirty="0" smtClean="0">
                <a:solidFill>
                  <a:srgbClr val="44697D"/>
                </a:solidFill>
              </a:rPr>
              <a:t>Label</a:t>
            </a:r>
            <a:r>
              <a:rPr lang="ru-RU" sz="2400" dirty="0" smtClean="0">
                <a:solidFill>
                  <a:srgbClr val="44697D"/>
                </a:solidFill>
              </a:rPr>
              <a:t>-интеграция </a:t>
            </a:r>
            <a:r>
              <a:rPr lang="ru-RU" sz="2400" dirty="0">
                <a:solidFill>
                  <a:srgbClr val="44697D"/>
                </a:solidFill>
              </a:rPr>
              <a:t>через</a:t>
            </a:r>
            <a:r>
              <a:rPr lang="en-US" sz="2400" dirty="0">
                <a:solidFill>
                  <a:srgbClr val="44697D"/>
                </a:solidFill>
              </a:rPr>
              <a:t> </a:t>
            </a:r>
            <a:r>
              <a:rPr lang="en-US" sz="2400" dirty="0" smtClean="0">
                <a:solidFill>
                  <a:srgbClr val="44697D"/>
                </a:solidFill>
              </a:rPr>
              <a:t>API</a:t>
            </a:r>
            <a:r>
              <a:rPr lang="ru-RU" sz="2400" dirty="0" smtClean="0">
                <a:solidFill>
                  <a:srgbClr val="44697D"/>
                </a:solidFill>
              </a:rPr>
              <a:t>)</a:t>
            </a:r>
            <a:endParaRPr lang="ru-RU" sz="2400" dirty="0">
              <a:solidFill>
                <a:srgbClr val="44697D"/>
              </a:solidFill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9914" y="1700808"/>
            <a:ext cx="3887454" cy="4032448"/>
          </a:xfrm>
          <a:prstGeom prst="rect">
            <a:avLst/>
          </a:prstGeo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22402" y="1700808"/>
            <a:ext cx="3893002" cy="4032448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4392634" y="3286124"/>
            <a:ext cx="896167" cy="712100"/>
          </a:xfrm>
          <a:prstGeom prst="rightArrow">
            <a:avLst>
              <a:gd name="adj1" fmla="val 63660"/>
              <a:gd name="adj2" fmla="val 45473"/>
            </a:avLst>
          </a:prstGeom>
          <a:solidFill>
            <a:srgbClr val="FFA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165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844824"/>
            <a:ext cx="8286913" cy="4281339"/>
          </a:xfrm>
        </p:spPr>
        <p:txBody>
          <a:bodyPr/>
          <a:lstStyle/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>Компания «Деньги</a:t>
            </a:r>
            <a:r>
              <a:rPr lang="ru-RU" dirty="0">
                <a:ea typeface="Calibri"/>
                <a:cs typeface="Times New Roman"/>
              </a:rPr>
              <a:t> </a:t>
            </a:r>
            <a:r>
              <a:rPr lang="ru-RU" dirty="0" err="1">
                <a:ea typeface="Calibri"/>
                <a:cs typeface="Times New Roman"/>
              </a:rPr>
              <a:t>Online</a:t>
            </a:r>
            <a:r>
              <a:rPr lang="ru-RU" dirty="0">
                <a:ea typeface="Calibri"/>
                <a:cs typeface="Times New Roman"/>
              </a:rPr>
              <a:t>» </a:t>
            </a:r>
            <a:r>
              <a:rPr lang="en-US" dirty="0" smtClean="0">
                <a:ea typeface="Calibri"/>
                <a:cs typeface="Times New Roman"/>
              </a:rPr>
              <a:t>—</a:t>
            </a:r>
            <a:r>
              <a:rPr lang="ru-RU" dirty="0" smtClean="0">
                <a:ea typeface="Calibri"/>
                <a:cs typeface="Times New Roman"/>
              </a:rPr>
              <a:t> </a:t>
            </a:r>
            <a:r>
              <a:rPr lang="ru-RU" dirty="0">
                <a:ea typeface="Calibri"/>
                <a:cs typeface="Times New Roman"/>
              </a:rPr>
              <a:t>один из лидеров на рынке интернет-платежей России и стран СНГ, </a:t>
            </a:r>
            <a:r>
              <a:rPr lang="ru-RU" dirty="0" smtClean="0">
                <a:ea typeface="Calibri"/>
                <a:cs typeface="Times New Roman"/>
              </a:rPr>
              <a:t>один из крупнейших </a:t>
            </a:r>
            <a:r>
              <a:rPr lang="ru-RU" dirty="0" err="1" smtClean="0">
                <a:ea typeface="Calibri"/>
                <a:cs typeface="Times New Roman"/>
              </a:rPr>
              <a:t>агрегаторов</a:t>
            </a:r>
            <a:r>
              <a:rPr lang="ru-RU" dirty="0" smtClean="0">
                <a:ea typeface="Calibri"/>
                <a:cs typeface="Times New Roman"/>
              </a:rPr>
              <a:t> </a:t>
            </a:r>
            <a:r>
              <a:rPr lang="ru-RU" dirty="0">
                <a:ea typeface="Calibri"/>
                <a:cs typeface="Times New Roman"/>
              </a:rPr>
              <a:t>платежных систем. </a:t>
            </a:r>
            <a:r>
              <a:rPr lang="ru-RU" dirty="0" smtClean="0">
                <a:ea typeface="Calibri"/>
                <a:cs typeface="Times New Roman"/>
              </a:rPr>
              <a:t>Компания активно </a:t>
            </a:r>
            <a:r>
              <a:rPr lang="ru-RU" dirty="0">
                <a:ea typeface="Calibri"/>
                <a:cs typeface="Times New Roman"/>
              </a:rPr>
              <a:t>развивается и имеет представительства в России, СНГ, Европе и США.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Сервис «Деньги </a:t>
            </a:r>
            <a:r>
              <a:rPr lang="ru-RU" dirty="0" err="1">
                <a:ea typeface="Calibri"/>
                <a:cs typeface="Times New Roman"/>
              </a:rPr>
              <a:t>Online</a:t>
            </a:r>
            <a:r>
              <a:rPr lang="ru-RU" dirty="0">
                <a:ea typeface="Calibri"/>
                <a:cs typeface="Times New Roman"/>
              </a:rPr>
              <a:t>» предоставляет более 75 способов оплаты: банковские карты, мобильные платежи, платежные  терминалы, электронные деньги и другие.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ru-RU" sz="2400" dirty="0"/>
              <a:t>О нас</a:t>
            </a:r>
          </a:p>
        </p:txBody>
      </p:sp>
      <p:sp>
        <p:nvSpPr>
          <p:cNvPr id="20" name="Овал 19"/>
          <p:cNvSpPr/>
          <p:nvPr/>
        </p:nvSpPr>
        <p:spPr>
          <a:xfrm>
            <a:off x="642910" y="4360534"/>
            <a:ext cx="1192169" cy="1173284"/>
          </a:xfrm>
          <a:prstGeom prst="ellipse">
            <a:avLst/>
          </a:prstGeom>
          <a:solidFill>
            <a:srgbClr val="6290A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card.png"/>
          <p:cNvPicPr>
            <a:picLocks noChangeAspect="1"/>
          </p:cNvPicPr>
          <p:nvPr/>
        </p:nvPicPr>
        <p:blipFill>
          <a:blip r:embed="rId3" cstate="print">
            <a:lum bright="100000"/>
          </a:blip>
          <a:stretch>
            <a:fillRect/>
          </a:stretch>
        </p:blipFill>
        <p:spPr>
          <a:xfrm>
            <a:off x="874679" y="4643446"/>
            <a:ext cx="728630" cy="607460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1909748" y="4352830"/>
            <a:ext cx="1192169" cy="1173284"/>
          </a:xfrm>
          <a:prstGeom prst="ellipse">
            <a:avLst/>
          </a:prstGeom>
          <a:solidFill>
            <a:srgbClr val="6290A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n_emoney.png"/>
          <p:cNvPicPr>
            <a:picLocks noChangeAspect="1"/>
          </p:cNvPicPr>
          <p:nvPr/>
        </p:nvPicPr>
        <p:blipFill>
          <a:blip r:embed="rId4" cstate="print">
            <a:lum bright="100000"/>
          </a:blip>
          <a:stretch>
            <a:fillRect/>
          </a:stretch>
        </p:blipFill>
        <p:spPr>
          <a:xfrm>
            <a:off x="2160563" y="4572008"/>
            <a:ext cx="785818" cy="620624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7279519" y="4361521"/>
            <a:ext cx="1192169" cy="1173284"/>
          </a:xfrm>
          <a:prstGeom prst="ellipse">
            <a:avLst/>
          </a:prstGeom>
          <a:solidFill>
            <a:srgbClr val="6290A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915039" y="4359761"/>
            <a:ext cx="1192169" cy="1173284"/>
          </a:xfrm>
          <a:prstGeom prst="ellipse">
            <a:avLst/>
          </a:prstGeom>
          <a:solidFill>
            <a:srgbClr val="6290A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 descr="nout.png"/>
          <p:cNvPicPr>
            <a:picLocks noChangeAspect="1"/>
          </p:cNvPicPr>
          <p:nvPr/>
        </p:nvPicPr>
        <p:blipFill>
          <a:blip r:embed="rId5" cstate="print">
            <a:lum bright="100000"/>
          </a:blip>
          <a:stretch>
            <a:fillRect/>
          </a:stretch>
        </p:blipFill>
        <p:spPr>
          <a:xfrm>
            <a:off x="6089653" y="4643446"/>
            <a:ext cx="842940" cy="605914"/>
          </a:xfrm>
          <a:prstGeom prst="rect">
            <a:avLst/>
          </a:prstGeom>
        </p:spPr>
      </p:pic>
      <p:sp>
        <p:nvSpPr>
          <p:cNvPr id="29" name="Овал 28"/>
          <p:cNvSpPr/>
          <p:nvPr/>
        </p:nvSpPr>
        <p:spPr>
          <a:xfrm>
            <a:off x="3232133" y="4357694"/>
            <a:ext cx="1192169" cy="1173284"/>
          </a:xfrm>
          <a:prstGeom prst="ellipse">
            <a:avLst/>
          </a:prstGeom>
          <a:solidFill>
            <a:srgbClr val="6290A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 descr="n_mob.png"/>
          <p:cNvPicPr>
            <a:picLocks noChangeAspect="1"/>
          </p:cNvPicPr>
          <p:nvPr/>
        </p:nvPicPr>
        <p:blipFill>
          <a:blip r:embed="rId6" cstate="print">
            <a:lum bright="100000"/>
          </a:blip>
          <a:stretch>
            <a:fillRect/>
          </a:stretch>
        </p:blipFill>
        <p:spPr>
          <a:xfrm>
            <a:off x="3589323" y="4500570"/>
            <a:ext cx="479004" cy="821451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>
          <a:xfrm>
            <a:off x="4562068" y="4342556"/>
            <a:ext cx="1192169" cy="1173284"/>
          </a:xfrm>
          <a:prstGeom prst="ellipse">
            <a:avLst/>
          </a:prstGeom>
          <a:solidFill>
            <a:srgbClr val="6290A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 descr="n_terminal.png"/>
          <p:cNvPicPr>
            <a:picLocks noChangeAspect="1"/>
          </p:cNvPicPr>
          <p:nvPr/>
        </p:nvPicPr>
        <p:blipFill>
          <a:blip r:embed="rId7" cstate="print">
            <a:lum bright="100000"/>
          </a:blip>
          <a:stretch>
            <a:fillRect/>
          </a:stretch>
        </p:blipFill>
        <p:spPr>
          <a:xfrm>
            <a:off x="4875207" y="4572008"/>
            <a:ext cx="565890" cy="714380"/>
          </a:xfrm>
          <a:prstGeom prst="rect">
            <a:avLst/>
          </a:prstGeom>
        </p:spPr>
      </p:pic>
      <p:pic>
        <p:nvPicPr>
          <p:cNvPr id="32" name="Рисунок 31" descr="n_cash_gb.png"/>
          <p:cNvPicPr>
            <a:picLocks noChangeAspect="1"/>
          </p:cNvPicPr>
          <p:nvPr/>
        </p:nvPicPr>
        <p:blipFill>
          <a:blip r:embed="rId8" cstate="print">
            <a:lum bright="100000"/>
          </a:blip>
          <a:stretch>
            <a:fillRect/>
          </a:stretch>
        </p:blipFill>
        <p:spPr>
          <a:xfrm>
            <a:off x="7529533" y="4624396"/>
            <a:ext cx="702702" cy="6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943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63688" y="1643050"/>
            <a:ext cx="5544616" cy="44033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3924" y="358021"/>
            <a:ext cx="8454356" cy="784963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dirty="0" smtClean="0"/>
              <a:t>Страница </a:t>
            </a:r>
            <a:r>
              <a:rPr lang="ru-RU" sz="2400" dirty="0" err="1" smtClean="0"/>
              <a:t>агрегатора</a:t>
            </a:r>
            <a:r>
              <a:rPr lang="ru-RU" sz="2400" dirty="0" smtClean="0"/>
              <a:t>, стилизованная </a:t>
            </a:r>
            <a:br>
              <a:rPr lang="ru-RU" sz="2400" dirty="0" smtClean="0"/>
            </a:br>
            <a:r>
              <a:rPr lang="ru-RU" sz="2400" dirty="0" smtClean="0"/>
              <a:t>под </a:t>
            </a:r>
            <a:r>
              <a:rPr lang="ru-RU" sz="2400" dirty="0" smtClean="0">
                <a:solidFill>
                  <a:srgbClr val="44697D"/>
                </a:solidFill>
              </a:rPr>
              <a:t>дизайн </a:t>
            </a:r>
            <a:r>
              <a:rPr lang="ru-RU" sz="2400" dirty="0" smtClean="0">
                <a:solidFill>
                  <a:srgbClr val="44697D"/>
                </a:solidFill>
              </a:rPr>
              <a:t>сайта</a:t>
            </a:r>
            <a:endParaRPr lang="ru-RU" sz="2400" dirty="0">
              <a:solidFill>
                <a:srgbClr val="446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022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400" dirty="0" smtClean="0"/>
              <a:t>Платежная форма </a:t>
            </a:r>
            <a:r>
              <a:rPr lang="ru-RU" sz="2400" dirty="0" smtClean="0">
                <a:solidFill>
                  <a:srgbClr val="44697D"/>
                </a:solidFill>
              </a:rPr>
              <a:t>банковских карт</a:t>
            </a:r>
            <a:endParaRPr lang="ru-RU" sz="2400" dirty="0">
              <a:solidFill>
                <a:srgbClr val="44697D"/>
              </a:solidFill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539552" y="1870225"/>
            <a:ext cx="5184576" cy="42813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itchFamily="34" charset="0"/>
              <a:buNone/>
              <a:tabLst>
                <a:tab pos="896938" algn="l"/>
              </a:tabLst>
              <a:defRPr sz="1800" b="1" kern="1200" baseline="0">
                <a:solidFill>
                  <a:srgbClr val="44697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175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44697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95536" y="2132856"/>
            <a:ext cx="4608512" cy="36724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endParaRPr lang="ru-RU" sz="1200" dirty="0" smtClean="0">
              <a:solidFill>
                <a:srgbClr val="44697D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5069" y="1412776"/>
            <a:ext cx="8072494" cy="317009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2000" b="1" dirty="0">
                <a:solidFill>
                  <a:srgbClr val="44697D"/>
                </a:solidFill>
              </a:rPr>
              <a:t>Технические возможности</a:t>
            </a:r>
          </a:p>
          <a:p>
            <a:pPr marL="4508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Брендирование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платежной формы</a:t>
            </a:r>
          </a:p>
          <a:p>
            <a:pPr marL="4508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Упрощенная платежная форма</a:t>
            </a:r>
          </a:p>
          <a:p>
            <a:pPr marL="4508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Резервирование средств на карте</a:t>
            </a:r>
          </a:p>
          <a:p>
            <a:pPr marL="4508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Рекуррентные платежи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44697D"/>
              </a:solidFill>
            </a:endParaRPr>
          </a:p>
          <a:p>
            <a:endParaRPr lang="ru-RU" sz="2000" b="1" dirty="0" smtClean="0">
              <a:solidFill>
                <a:srgbClr val="44697D"/>
              </a:solidFill>
            </a:endParaRPr>
          </a:p>
          <a:p>
            <a:endParaRPr lang="ru-RU" sz="2000" b="1" dirty="0" smtClean="0">
              <a:solidFill>
                <a:srgbClr val="44697D"/>
              </a:solidFill>
            </a:endParaRPr>
          </a:p>
          <a:p>
            <a:endParaRPr lang="ru-RU" sz="2000" b="1" dirty="0">
              <a:solidFill>
                <a:srgbClr val="44697D"/>
              </a:solidFill>
            </a:endParaRPr>
          </a:p>
          <a:p>
            <a:endParaRPr lang="ru-RU" sz="2000" b="1" dirty="0" smtClean="0">
              <a:solidFill>
                <a:srgbClr val="44697D"/>
              </a:solidFill>
            </a:endParaRPr>
          </a:p>
          <a:p>
            <a:pPr marL="720725"/>
            <a:r>
              <a:rPr lang="ru-RU" sz="2000" b="1" dirty="0" smtClean="0">
                <a:solidFill>
                  <a:srgbClr val="44697D"/>
                </a:solidFill>
              </a:rPr>
              <a:t>Регион </a:t>
            </a:r>
            <a:r>
              <a:rPr lang="ru-RU" sz="2000" b="1" dirty="0">
                <a:solidFill>
                  <a:srgbClr val="44697D"/>
                </a:solidFill>
              </a:rPr>
              <a:t>приема платежей </a:t>
            </a:r>
          </a:p>
          <a:p>
            <a:pPr marL="896938" indent="-1762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РФ</a:t>
            </a:r>
          </a:p>
          <a:p>
            <a:pPr marL="896938" indent="-176213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СНГ</a:t>
            </a:r>
          </a:p>
          <a:p>
            <a:pPr marL="896938" indent="-176213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Локальные страны </a:t>
            </a:r>
          </a:p>
          <a:p>
            <a:pPr marL="896938" indent="-176213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Весь мир</a:t>
            </a:r>
          </a:p>
        </p:txBody>
      </p:sp>
      <p:pic>
        <p:nvPicPr>
          <p:cNvPr id="1026" name="Picture 2" descr="C:\Users\akkk\AppData\Local\Temp\фотострана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74" t="35925" r="1494"/>
          <a:stretch/>
        </p:blipFill>
        <p:spPr bwMode="auto">
          <a:xfrm>
            <a:off x="1314056" y="3357562"/>
            <a:ext cx="6664570" cy="280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126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dirty="0" smtClean="0"/>
              <a:t>Интеграция в два клика: </a:t>
            </a:r>
            <a:r>
              <a:rPr lang="ru-RU" sz="2400" dirty="0" smtClean="0">
                <a:solidFill>
                  <a:srgbClr val="44697D"/>
                </a:solidFill>
              </a:rPr>
              <a:t>универсальная платежная страница</a:t>
            </a:r>
            <a:endParaRPr lang="ru-RU" sz="2400" b="0" dirty="0">
              <a:solidFill>
                <a:srgbClr val="44697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1604307"/>
            <a:ext cx="3567340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300"/>
              </a:lnSpc>
              <a:spcAft>
                <a:spcPts val="2500"/>
              </a:spcAft>
              <a:buAutoNum type="arabicPeriod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сайте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размещается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универсальный платежный интерфейс.</a:t>
            </a:r>
          </a:p>
          <a:p>
            <a:pPr marL="342900" indent="-342900">
              <a:lnSpc>
                <a:spcPts val="2300"/>
              </a:lnSpc>
              <a:spcAft>
                <a:spcPts val="2500"/>
              </a:spcAft>
              <a:buAutoNum type="arabicPeriod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Клиент перенаправляется на сайт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Агрегатора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для выбора ПС и платежа.</a:t>
            </a:r>
          </a:p>
          <a:p>
            <a:pPr marL="342900" indent="-342900">
              <a:lnSpc>
                <a:spcPts val="2300"/>
              </a:lnSpc>
              <a:spcAft>
                <a:spcPts val="2500"/>
              </a:spcAft>
              <a:buAutoNum type="arabicPeriod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После успешной оплаты клиент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возвращается на сайт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777572232"/>
              </p:ext>
            </p:extLst>
          </p:nvPr>
        </p:nvGraphicFramePr>
        <p:xfrm>
          <a:off x="467544" y="1724814"/>
          <a:ext cx="43924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 smtClean="0"/>
              <a:t>Пример универсальной платежной страницы</a:t>
            </a:r>
            <a:endParaRPr lang="ru-RU" sz="2400" dirty="0"/>
          </a:p>
        </p:txBody>
      </p:sp>
      <p:pic>
        <p:nvPicPr>
          <p:cNvPr id="1027" name="Picture 3" descr="C:\Users\y.atantaeva\Desktop\Спикать\PGW_interface3+sear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742" y="1433183"/>
            <a:ext cx="7390034" cy="46390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0727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n_puzzle.png"/>
          <p:cNvPicPr>
            <a:picLocks noChangeAspect="1"/>
          </p:cNvPicPr>
          <p:nvPr/>
        </p:nvPicPr>
        <p:blipFill>
          <a:blip r:embed="rId3" cstate="print">
            <a:lum bright="18000"/>
          </a:blip>
          <a:stretch>
            <a:fillRect/>
          </a:stretch>
        </p:blipFill>
        <p:spPr>
          <a:xfrm rot="20255494">
            <a:off x="7897983" y="5467843"/>
            <a:ext cx="443752" cy="671696"/>
          </a:xfrm>
          <a:prstGeom prst="rect">
            <a:avLst/>
          </a:prstGeom>
          <a:noFill/>
        </p:spPr>
      </p:pic>
      <p:pic>
        <p:nvPicPr>
          <p:cNvPr id="9" name="Рисунок 8" descr="n_puzzle.png"/>
          <p:cNvPicPr>
            <a:picLocks noChangeAspect="1"/>
          </p:cNvPicPr>
          <p:nvPr/>
        </p:nvPicPr>
        <p:blipFill>
          <a:blip r:embed="rId4" cstate="print">
            <a:lum bright="45000"/>
          </a:blip>
          <a:stretch>
            <a:fillRect/>
          </a:stretch>
        </p:blipFill>
        <p:spPr>
          <a:xfrm rot="3237612">
            <a:off x="5777344" y="4267483"/>
            <a:ext cx="1560579" cy="2362205"/>
          </a:xfrm>
          <a:prstGeom prst="rect">
            <a:avLst/>
          </a:prstGeom>
          <a:noFill/>
        </p:spPr>
      </p:pic>
      <p:pic>
        <p:nvPicPr>
          <p:cNvPr id="11" name="Рисунок 10" descr="n_puzzle.png"/>
          <p:cNvPicPr>
            <a:picLocks noChangeAspect="1"/>
          </p:cNvPicPr>
          <p:nvPr/>
        </p:nvPicPr>
        <p:blipFill>
          <a:blip r:embed="rId5" cstate="print">
            <a:lum bright="35000"/>
          </a:blip>
          <a:stretch>
            <a:fillRect/>
          </a:stretch>
        </p:blipFill>
        <p:spPr>
          <a:xfrm rot="18515816">
            <a:off x="1443009" y="4148981"/>
            <a:ext cx="920791" cy="1393775"/>
          </a:xfrm>
          <a:prstGeom prst="rect">
            <a:avLst/>
          </a:prstGeom>
          <a:noFill/>
        </p:spPr>
      </p:pic>
      <p:pic>
        <p:nvPicPr>
          <p:cNvPr id="17" name="Рисунок 16" descr="n_puzzle.png"/>
          <p:cNvPicPr>
            <a:picLocks noChangeAspect="1"/>
          </p:cNvPicPr>
          <p:nvPr/>
        </p:nvPicPr>
        <p:blipFill>
          <a:blip r:embed="rId6" cstate="print">
            <a:lum bright="35000"/>
          </a:blip>
          <a:stretch>
            <a:fillRect/>
          </a:stretch>
        </p:blipFill>
        <p:spPr>
          <a:xfrm rot="20723161">
            <a:off x="7058705" y="3727740"/>
            <a:ext cx="330786" cy="500702"/>
          </a:xfrm>
          <a:prstGeom prst="rect">
            <a:avLst/>
          </a:prstGeom>
          <a:noFill/>
        </p:spPr>
      </p:pic>
      <p:pic>
        <p:nvPicPr>
          <p:cNvPr id="12" name="Рисунок 11" descr="n_puzzle.png"/>
          <p:cNvPicPr>
            <a:picLocks noChangeAspect="1"/>
          </p:cNvPicPr>
          <p:nvPr/>
        </p:nvPicPr>
        <p:blipFill>
          <a:blip r:embed="rId7" cstate="print">
            <a:lum bright="44000"/>
          </a:blip>
          <a:stretch>
            <a:fillRect/>
          </a:stretch>
        </p:blipFill>
        <p:spPr>
          <a:xfrm rot="16399171">
            <a:off x="3475457" y="5212614"/>
            <a:ext cx="916565" cy="1387379"/>
          </a:xfrm>
          <a:prstGeom prst="rect">
            <a:avLst/>
          </a:prstGeom>
          <a:noFill/>
        </p:spPr>
      </p:pic>
      <p:pic>
        <p:nvPicPr>
          <p:cNvPr id="10" name="Рисунок 9" descr="n_puzzle.png"/>
          <p:cNvPicPr>
            <a:picLocks noChangeAspect="1"/>
          </p:cNvPicPr>
          <p:nvPr/>
        </p:nvPicPr>
        <p:blipFill>
          <a:blip r:embed="rId8" cstate="print">
            <a:lum bright="35000"/>
          </a:blip>
          <a:stretch>
            <a:fillRect/>
          </a:stretch>
        </p:blipFill>
        <p:spPr>
          <a:xfrm rot="18839820">
            <a:off x="4467212" y="5038277"/>
            <a:ext cx="1008981" cy="1527267"/>
          </a:xfrm>
          <a:prstGeom prst="rect">
            <a:avLst/>
          </a:prstGeom>
          <a:noFill/>
        </p:spPr>
      </p:pic>
      <p:pic>
        <p:nvPicPr>
          <p:cNvPr id="7" name="Рисунок 6" descr="n_puzzle.png"/>
          <p:cNvPicPr>
            <a:picLocks noChangeAspect="1"/>
          </p:cNvPicPr>
          <p:nvPr/>
        </p:nvPicPr>
        <p:blipFill>
          <a:blip r:embed="rId4" cstate="print">
            <a:lum bright="45000"/>
          </a:blip>
          <a:stretch>
            <a:fillRect/>
          </a:stretch>
        </p:blipFill>
        <p:spPr>
          <a:xfrm rot="15164076">
            <a:off x="2729118" y="3321927"/>
            <a:ext cx="1578984" cy="2390063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400" dirty="0" smtClean="0"/>
              <a:t>Предустановленная </a:t>
            </a:r>
            <a:r>
              <a:rPr lang="en-US" sz="2400" dirty="0" smtClean="0"/>
              <a:t>API</a:t>
            </a:r>
            <a:r>
              <a:rPr lang="ru-RU" sz="2400" dirty="0" smtClean="0"/>
              <a:t>-интеграция в </a:t>
            </a:r>
            <a:r>
              <a:rPr lang="en-US" sz="2400" dirty="0" smtClean="0"/>
              <a:t>CMS</a:t>
            </a:r>
            <a:endParaRPr lang="ru-RU" sz="2400" dirty="0"/>
          </a:p>
        </p:txBody>
      </p:sp>
      <p:pic>
        <p:nvPicPr>
          <p:cNvPr id="5" name="Рисунок 4" descr="n_puzzle.png"/>
          <p:cNvPicPr>
            <a:picLocks noChangeAspect="1"/>
          </p:cNvPicPr>
          <p:nvPr/>
        </p:nvPicPr>
        <p:blipFill>
          <a:blip r:embed="rId4" cstate="print">
            <a:lum bright="35000"/>
          </a:blip>
          <a:stretch>
            <a:fillRect/>
          </a:stretch>
        </p:blipFill>
        <p:spPr>
          <a:xfrm rot="21396308">
            <a:off x="4637830" y="3093538"/>
            <a:ext cx="1498210" cy="2267799"/>
          </a:xfrm>
          <a:prstGeom prst="rect">
            <a:avLst/>
          </a:prstGeom>
          <a:noFill/>
        </p:spPr>
      </p:pic>
      <p:pic>
        <p:nvPicPr>
          <p:cNvPr id="3074" name="Picture 2" descr="Z:\!LIB\Логотипы систем\1C-Betrix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180000">
            <a:off x="4876801" y="4194176"/>
            <a:ext cx="986462" cy="596920"/>
          </a:xfrm>
          <a:prstGeom prst="rect">
            <a:avLst/>
          </a:prstGeom>
          <a:noFill/>
        </p:spPr>
      </p:pic>
      <p:pic>
        <p:nvPicPr>
          <p:cNvPr id="13" name="Рисунок 12" descr="n_puzzle.png"/>
          <p:cNvPicPr>
            <a:picLocks noChangeAspect="1"/>
          </p:cNvPicPr>
          <p:nvPr/>
        </p:nvPicPr>
        <p:blipFill>
          <a:blip r:embed="rId3" cstate="print">
            <a:lum bright="18000"/>
          </a:blip>
          <a:stretch>
            <a:fillRect/>
          </a:stretch>
        </p:blipFill>
        <p:spPr>
          <a:xfrm rot="1765533">
            <a:off x="922162" y="5188550"/>
            <a:ext cx="443752" cy="671696"/>
          </a:xfrm>
          <a:prstGeom prst="rect">
            <a:avLst/>
          </a:prstGeom>
          <a:noFill/>
        </p:spPr>
      </p:pic>
      <p:pic>
        <p:nvPicPr>
          <p:cNvPr id="15" name="Рисунок 14" descr="n_puzzle.png"/>
          <p:cNvPicPr>
            <a:picLocks noChangeAspect="1"/>
          </p:cNvPicPr>
          <p:nvPr/>
        </p:nvPicPr>
        <p:blipFill>
          <a:blip r:embed="rId10" cstate="print">
            <a:lum bright="35000"/>
          </a:blip>
          <a:stretch>
            <a:fillRect/>
          </a:stretch>
        </p:blipFill>
        <p:spPr>
          <a:xfrm rot="1710877">
            <a:off x="7314405" y="4241006"/>
            <a:ext cx="805178" cy="1218776"/>
          </a:xfrm>
          <a:prstGeom prst="rect">
            <a:avLst/>
          </a:prstGeom>
          <a:noFill/>
        </p:spPr>
      </p:pic>
      <p:pic>
        <p:nvPicPr>
          <p:cNvPr id="16" name="Рисунок 15" descr="n_puzzle.png"/>
          <p:cNvPicPr>
            <a:picLocks noChangeAspect="1"/>
          </p:cNvPicPr>
          <p:nvPr/>
        </p:nvPicPr>
        <p:blipFill>
          <a:blip r:embed="rId6" cstate="print">
            <a:lum bright="35000"/>
          </a:blip>
          <a:stretch>
            <a:fillRect/>
          </a:stretch>
        </p:blipFill>
        <p:spPr>
          <a:xfrm rot="3945279">
            <a:off x="2126110" y="5415317"/>
            <a:ext cx="679700" cy="1028844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52069">
            <a:off x="3107220" y="4158718"/>
            <a:ext cx="744517" cy="7445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360000">
            <a:off x="6139426" y="5074479"/>
            <a:ext cx="830276" cy="8494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1268760"/>
            <a:ext cx="814393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официального сайта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CMS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скачивается бесплатный платежный модуль </a:t>
            </a:r>
            <a:r>
              <a:rPr lang="ru-RU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агрегатора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Модуль инсталлируется в систему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CMS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настраивается через простой интерфейс.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Сайт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получает полноценный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white label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шлюз без затрат на реализацию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API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400" dirty="0"/>
              <a:t>Наши клиенты – </a:t>
            </a:r>
            <a:r>
              <a:rPr lang="ru-RU" sz="2400" dirty="0">
                <a:solidFill>
                  <a:srgbClr val="44697D"/>
                </a:solidFill>
              </a:rPr>
              <a:t>более 2 000 </a:t>
            </a:r>
            <a:r>
              <a:rPr lang="ru-RU" sz="2400" dirty="0" smtClean="0">
                <a:solidFill>
                  <a:srgbClr val="44697D"/>
                </a:solidFill>
              </a:rPr>
              <a:t>проектов</a:t>
            </a:r>
            <a:endParaRPr lang="ru-RU" sz="2300" dirty="0"/>
          </a:p>
        </p:txBody>
      </p:sp>
      <p:pic>
        <p:nvPicPr>
          <p:cNvPr id="6" name="Picture 7" descr="Z:\!PROJECTS\A105_DO_Pres_Privatbank\l_su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3408" y="4087195"/>
            <a:ext cx="2145056" cy="1430037"/>
          </a:xfrm>
          <a:prstGeom prst="rect">
            <a:avLst/>
          </a:prstGeom>
          <a:noFill/>
        </p:spPr>
      </p:pic>
      <p:pic>
        <p:nvPicPr>
          <p:cNvPr id="8" name="Picture 6" descr="Z:\!PROJECTS\A105_DO_Pres_Privatbank\l_sm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1356" y="3976733"/>
            <a:ext cx="1458639" cy="693568"/>
          </a:xfrm>
          <a:prstGeom prst="rect">
            <a:avLst/>
          </a:prstGeom>
          <a:noFill/>
        </p:spPr>
      </p:pic>
      <p:pic>
        <p:nvPicPr>
          <p:cNvPr id="9" name="Picture 8" descr="Z:\!PROJECTS\A105_DO_Pres_Privatbank\l_u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2840" y="2321156"/>
            <a:ext cx="607392" cy="535933"/>
          </a:xfrm>
          <a:prstGeom prst="rect">
            <a:avLst/>
          </a:prstGeom>
          <a:noFill/>
        </p:spPr>
      </p:pic>
      <p:pic>
        <p:nvPicPr>
          <p:cNvPr id="10" name="Picture 9" descr="Z:\!PROJECTS\A105_DO_Pres_Privatbank\l_v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6316" y="3116449"/>
            <a:ext cx="1358536" cy="629216"/>
          </a:xfrm>
          <a:prstGeom prst="rect">
            <a:avLst/>
          </a:prstGeom>
          <a:noFill/>
        </p:spPr>
      </p:pic>
      <p:pic>
        <p:nvPicPr>
          <p:cNvPr id="11" name="Picture 10" descr="Z:\!PROJECTS\A105_DO_Pres_Privatbank\l_wo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60401" y="2442595"/>
            <a:ext cx="1468476" cy="606205"/>
          </a:xfrm>
          <a:prstGeom prst="rect">
            <a:avLst/>
          </a:prstGeom>
          <a:noFill/>
        </p:spPr>
      </p:pic>
      <p:pic>
        <p:nvPicPr>
          <p:cNvPr id="12" name="Picture 11" descr="Z:\!PROJECTS\A105_DO_Pres_Privatbank\l_av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78471" y="2321156"/>
            <a:ext cx="1372836" cy="450462"/>
          </a:xfrm>
          <a:prstGeom prst="rect">
            <a:avLst/>
          </a:prstGeom>
          <a:noFill/>
        </p:spPr>
      </p:pic>
      <p:pic>
        <p:nvPicPr>
          <p:cNvPr id="13" name="Picture 13" descr="Z:\!PROJECTS\A105_DO_Pres_Privatbank\l_f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3913" y="2278421"/>
            <a:ext cx="1240558" cy="934555"/>
          </a:xfrm>
          <a:prstGeom prst="rect">
            <a:avLst/>
          </a:prstGeom>
          <a:noFill/>
        </p:spPr>
      </p:pic>
      <p:pic>
        <p:nvPicPr>
          <p:cNvPr id="14" name="Picture 15" descr="Z:\!PROJECTS\A105_DO_Pres_Privatbank\l_in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933" y="4672456"/>
            <a:ext cx="1594491" cy="371810"/>
          </a:xfrm>
          <a:prstGeom prst="rect">
            <a:avLst/>
          </a:prstGeom>
          <a:noFill/>
        </p:spPr>
      </p:pic>
      <p:pic>
        <p:nvPicPr>
          <p:cNvPr id="15" name="Picture 16" descr="Z:\!PROJECTS\A105_DO_Pres_Privatbank\l_kas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82746" y="2517202"/>
            <a:ext cx="1093978" cy="536264"/>
          </a:xfrm>
          <a:prstGeom prst="rect">
            <a:avLst/>
          </a:prstGeom>
          <a:noFill/>
        </p:spPr>
      </p:pic>
      <p:pic>
        <p:nvPicPr>
          <p:cNvPr id="16" name="Picture 17" descr="Z:\!PROJECTS\A105_DO_Pres_Privatbank\l_kk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0506" y="2987897"/>
            <a:ext cx="729320" cy="1065379"/>
          </a:xfrm>
          <a:prstGeom prst="rect">
            <a:avLst/>
          </a:prstGeom>
          <a:noFill/>
        </p:spPr>
      </p:pic>
      <p:pic>
        <p:nvPicPr>
          <p:cNvPr id="17" name="Picture 18" descr="Z:\!PROJECTS\A105_DO_Pres_Privatbank\l_mail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79723" y="3330383"/>
            <a:ext cx="1229832" cy="436161"/>
          </a:xfrm>
          <a:prstGeom prst="rect">
            <a:avLst/>
          </a:prstGeom>
          <a:noFill/>
        </p:spPr>
      </p:pic>
      <p:pic>
        <p:nvPicPr>
          <p:cNvPr id="18" name="Picture 19" descr="Z:\!PROJECTS\A105_DO_Pres_Privatbank\l_mara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62854" y="3710067"/>
            <a:ext cx="1194080" cy="343209"/>
          </a:xfrm>
          <a:prstGeom prst="rect">
            <a:avLst/>
          </a:prstGeom>
          <a:noFill/>
        </p:spPr>
      </p:pic>
      <p:pic>
        <p:nvPicPr>
          <p:cNvPr id="19" name="Picture 20" descr="Z:\!PROJECTS\A105_DO_Pres_Privatbank\l_mmcis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8635" y="5524576"/>
            <a:ext cx="1408587" cy="564865"/>
          </a:xfrm>
          <a:prstGeom prst="rect">
            <a:avLst/>
          </a:prstGeom>
          <a:noFill/>
        </p:spPr>
      </p:pic>
      <p:pic>
        <p:nvPicPr>
          <p:cNvPr id="20" name="Picture 21" descr="Z:\!PROJECTS\A105_DO_Pres_Privatbank\l_ff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8976" y="3548464"/>
            <a:ext cx="1494389" cy="600616"/>
          </a:xfrm>
          <a:prstGeom prst="rect">
            <a:avLst/>
          </a:prstGeom>
          <a:noFill/>
        </p:spPr>
      </p:pic>
      <p:sp>
        <p:nvSpPr>
          <p:cNvPr id="21" name="Объект 1"/>
          <p:cNvSpPr txBox="1">
            <a:spLocks/>
          </p:cNvSpPr>
          <p:nvPr/>
        </p:nvSpPr>
        <p:spPr>
          <a:xfrm>
            <a:off x="2483768" y="1357298"/>
            <a:ext cx="1825036" cy="2753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itchFamily="34" charset="0"/>
              <a:buNone/>
              <a:tabLst>
                <a:tab pos="896938" algn="l"/>
              </a:tabLst>
              <a:defRPr sz="1800" b="1" kern="1200" baseline="0">
                <a:solidFill>
                  <a:srgbClr val="44697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175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44697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solidFill>
                  <a:srgbClr val="FFA02F"/>
                </a:solidFill>
              </a:rPr>
              <a:t>МЕДИА КОНТЕНТ</a:t>
            </a:r>
            <a:endParaRPr lang="ru-RU" sz="1200" dirty="0">
              <a:solidFill>
                <a:srgbClr val="FFA02F"/>
              </a:solidFill>
            </a:endParaRPr>
          </a:p>
        </p:txBody>
      </p:sp>
      <p:sp>
        <p:nvSpPr>
          <p:cNvPr id="22" name="Объект 1"/>
          <p:cNvSpPr txBox="1">
            <a:spLocks/>
          </p:cNvSpPr>
          <p:nvPr/>
        </p:nvSpPr>
        <p:spPr>
          <a:xfrm>
            <a:off x="539552" y="1357298"/>
            <a:ext cx="1789343" cy="4428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itchFamily="34" charset="0"/>
              <a:buNone/>
              <a:tabLst>
                <a:tab pos="896938" algn="l"/>
              </a:tabLst>
              <a:defRPr sz="1800" b="1" kern="1200" baseline="0">
                <a:solidFill>
                  <a:srgbClr val="44697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175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44697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200" dirty="0" smtClean="0">
                <a:solidFill>
                  <a:srgbClr val="FFA02F"/>
                </a:solidFill>
              </a:rPr>
              <a:t>ФИНАНСОВЫЙ КОНСАЛТИНГ</a:t>
            </a:r>
          </a:p>
          <a:p>
            <a:pPr algn="ctr">
              <a:lnSpc>
                <a:spcPct val="100000"/>
              </a:lnSpc>
            </a:pPr>
            <a:endParaRPr lang="ru-RU" sz="1200" dirty="0">
              <a:solidFill>
                <a:srgbClr val="FFA02F"/>
              </a:solidFill>
            </a:endParaRPr>
          </a:p>
        </p:txBody>
      </p:sp>
      <p:sp>
        <p:nvSpPr>
          <p:cNvPr id="23" name="Объект 1"/>
          <p:cNvSpPr txBox="1">
            <a:spLocks/>
          </p:cNvSpPr>
          <p:nvPr/>
        </p:nvSpPr>
        <p:spPr>
          <a:xfrm>
            <a:off x="4427984" y="1357298"/>
            <a:ext cx="1825036" cy="2753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itchFamily="34" charset="0"/>
              <a:buNone/>
              <a:tabLst>
                <a:tab pos="896938" algn="l"/>
              </a:tabLst>
              <a:defRPr sz="1800" b="1" kern="1200" baseline="0">
                <a:solidFill>
                  <a:srgbClr val="44697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175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44697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solidFill>
                  <a:srgbClr val="FFA02F"/>
                </a:solidFill>
              </a:rPr>
              <a:t>ОНЛАЙН РИТЕЙЛ</a:t>
            </a:r>
            <a:endParaRPr lang="ru-RU" sz="1200" dirty="0">
              <a:solidFill>
                <a:srgbClr val="FFA02F"/>
              </a:solidFill>
            </a:endParaRPr>
          </a:p>
        </p:txBody>
      </p:sp>
      <p:sp>
        <p:nvSpPr>
          <p:cNvPr id="24" name="Объект 1"/>
          <p:cNvSpPr txBox="1">
            <a:spLocks/>
          </p:cNvSpPr>
          <p:nvPr/>
        </p:nvSpPr>
        <p:spPr>
          <a:xfrm>
            <a:off x="6660232" y="1357298"/>
            <a:ext cx="1825036" cy="2753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itchFamily="34" charset="0"/>
              <a:buNone/>
              <a:tabLst>
                <a:tab pos="896938" algn="l"/>
              </a:tabLst>
              <a:defRPr sz="1800" b="1" kern="1200" baseline="0">
                <a:solidFill>
                  <a:srgbClr val="44697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175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44697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solidFill>
                  <a:srgbClr val="FFA02F"/>
                </a:solidFill>
              </a:rPr>
              <a:t>ДРУГОЕ</a:t>
            </a:r>
            <a:endParaRPr lang="ru-RU" sz="1200" dirty="0">
              <a:solidFill>
                <a:srgbClr val="FFA02F"/>
              </a:solidFill>
            </a:endParaRPr>
          </a:p>
        </p:txBody>
      </p:sp>
      <p:pic>
        <p:nvPicPr>
          <p:cNvPr id="25" name="Picture 6" descr="http://upload.wikimedia.org/wikipedia/commons/e/e3/Enter-Svyaznoy_Logo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5589" y="3998543"/>
            <a:ext cx="739802" cy="67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2458" y="4755212"/>
            <a:ext cx="1687713" cy="54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 descr="Z:\!LIB\Логотипы систем\Nestle\NW small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7862" y="5320487"/>
            <a:ext cx="1115002" cy="73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http://www.logotypes101.com/logos/19/D082E9715441FE2372089D7082515EE9/Faberlic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9687" y="5320487"/>
            <a:ext cx="790403" cy="79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_Archive\!LIB\Логотипы систем\odnoklassniki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9619" y="4878063"/>
            <a:ext cx="1495822" cy="29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_Archive\logos_clients.jp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" t="27695" r="48487" b="70330"/>
          <a:stretch/>
        </p:blipFill>
        <p:spPr bwMode="auto">
          <a:xfrm>
            <a:off x="4396616" y="4102034"/>
            <a:ext cx="1299391" cy="62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D:\_Archive\logos_clients.jp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83" t="29943" r="59865" b="67401"/>
          <a:stretch/>
        </p:blipFill>
        <p:spPr bwMode="auto">
          <a:xfrm>
            <a:off x="2869829" y="5300979"/>
            <a:ext cx="961691" cy="101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477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444500" algn="l"/>
              </a:tabLst>
            </a:pPr>
            <a:r>
              <a:rPr lang="ru-RU" b="1" dirty="0">
                <a:solidFill>
                  <a:srgbClr val="FFA02F"/>
                </a:solidFill>
              </a:rPr>
              <a:t>Коммерческая </a:t>
            </a:r>
            <a:r>
              <a:rPr lang="ru-RU" b="1" dirty="0" smtClean="0">
                <a:solidFill>
                  <a:srgbClr val="FFA02F"/>
                </a:solidFill>
              </a:rPr>
              <a:t>служба Деньги</a:t>
            </a:r>
            <a:r>
              <a:rPr lang="en-US" b="1" dirty="0" smtClean="0">
                <a:solidFill>
                  <a:srgbClr val="FFA02F"/>
                </a:solidFill>
              </a:rPr>
              <a:t>Online</a:t>
            </a:r>
            <a:endParaRPr lang="ru-RU" b="1" dirty="0">
              <a:solidFill>
                <a:srgbClr val="FFA02F"/>
              </a:solidFill>
            </a:endParaRPr>
          </a:p>
          <a:p>
            <a:pPr>
              <a:tabLst>
                <a:tab pos="444500" algn="l"/>
              </a:tabLst>
            </a:pPr>
            <a:endParaRPr lang="en-US" dirty="0" smtClean="0"/>
          </a:p>
          <a:p>
            <a:pPr>
              <a:tabLst>
                <a:tab pos="444500" algn="l"/>
              </a:tabLst>
            </a:pPr>
            <a:r>
              <a:rPr lang="en-US" dirty="0" smtClean="0"/>
              <a:t>partner@dengionline.com</a:t>
            </a:r>
            <a:endParaRPr lang="ru-RU" dirty="0" smtClean="0"/>
          </a:p>
          <a:p>
            <a:pPr>
              <a:tabLst>
                <a:tab pos="444500" algn="l"/>
              </a:tabLst>
            </a:pPr>
            <a:endParaRPr lang="ru-RU" dirty="0" smtClean="0"/>
          </a:p>
          <a:p>
            <a:pPr>
              <a:tabLst>
                <a:tab pos="444500" algn="l"/>
              </a:tabLst>
            </a:pPr>
            <a:endParaRPr lang="ru-RU" dirty="0"/>
          </a:p>
          <a:p>
            <a:pPr>
              <a:tabLst>
                <a:tab pos="444500" algn="l"/>
              </a:tabLst>
            </a:pPr>
            <a:endParaRPr lang="ru-RU" dirty="0" smtClean="0"/>
          </a:p>
          <a:p>
            <a:pPr>
              <a:tabLst>
                <a:tab pos="444500" algn="l"/>
              </a:tabLst>
            </a:pPr>
            <a:r>
              <a:rPr lang="ru-RU" dirty="0" smtClean="0"/>
              <a:t>Телефон: 8 800 200-03-20</a:t>
            </a:r>
          </a:p>
          <a:p>
            <a:pPr>
              <a:tabLst>
                <a:tab pos="444500" algn="l"/>
              </a:tabLst>
            </a:pPr>
            <a:endParaRPr lang="en-US" dirty="0" smtClean="0"/>
          </a:p>
          <a:p>
            <a:pPr>
              <a:tabLst>
                <a:tab pos="444500" algn="l"/>
              </a:tabLst>
            </a:pPr>
            <a:r>
              <a:rPr lang="en-US" dirty="0" smtClean="0"/>
              <a:t>www.dengionline.com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400" dirty="0" smtClean="0"/>
              <a:t>Контактные данные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16477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4714884"/>
            <a:ext cx="5429289" cy="714380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>Спасибо за внимание!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7" y="1798871"/>
            <a:ext cx="4214842" cy="1487253"/>
          </a:xfrm>
          <a:effectLst>
            <a:glow rad="63500">
              <a:schemeClr val="bg1">
                <a:lumMod val="95000"/>
              </a:schemeClr>
            </a:glow>
          </a:effectLst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Подключение </a:t>
            </a:r>
            <a:b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платежных </a:t>
            </a:r>
            <a:b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систем</a:t>
            </a:r>
          </a:p>
        </p:txBody>
      </p:sp>
    </p:spTree>
    <p:extLst>
      <p:ext uri="{BB962C8B-B14F-4D97-AF65-F5344CB8AC3E}">
        <p14:creationId xmlns:p14="http://schemas.microsoft.com/office/powerpoint/2010/main" xmlns="" val="416481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3052623675"/>
              </p:ext>
            </p:extLst>
          </p:nvPr>
        </p:nvGraphicFramePr>
        <p:xfrm>
          <a:off x="467544" y="1822522"/>
          <a:ext cx="8352928" cy="4342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dirty="0">
                <a:cs typeface="Arial" pitchFamily="34" charset="0"/>
              </a:rPr>
              <a:t>На мировом рынке </a:t>
            </a:r>
            <a:r>
              <a:rPr lang="en-US" sz="2400" dirty="0">
                <a:cs typeface="Arial" pitchFamily="34" charset="0"/>
              </a:rPr>
              <a:t>e-payment </a:t>
            </a:r>
            <a:r>
              <a:rPr lang="ru-RU" sz="2400" dirty="0">
                <a:cs typeface="Arial" pitchFamily="34" charset="0"/>
              </a:rPr>
              <a:t>популярны банковские карты. </a:t>
            </a:r>
            <a:r>
              <a:rPr lang="ru-RU" sz="2400" dirty="0">
                <a:solidFill>
                  <a:srgbClr val="44697D"/>
                </a:solidFill>
                <a:cs typeface="Arial" pitchFamily="34" charset="0"/>
              </a:rPr>
              <a:t>В России – терминалы, карты, </a:t>
            </a:r>
            <a:r>
              <a:rPr lang="en-US" sz="2400" dirty="0" smtClean="0">
                <a:solidFill>
                  <a:srgbClr val="44697D"/>
                </a:solidFill>
                <a:cs typeface="Arial" pitchFamily="34" charset="0"/>
              </a:rPr>
              <a:t>e-money</a:t>
            </a:r>
            <a:r>
              <a:rPr lang="ru-RU" sz="2400" dirty="0" smtClean="0">
                <a:solidFill>
                  <a:srgbClr val="44697D"/>
                </a:solidFill>
                <a:cs typeface="Arial" pitchFamily="34" charset="0"/>
              </a:rPr>
              <a:t>.</a:t>
            </a:r>
            <a:endParaRPr lang="ru-RU" sz="2400" dirty="0">
              <a:solidFill>
                <a:srgbClr val="44697D"/>
              </a:solidFill>
              <a:cs typeface="Arial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917991" y="1928802"/>
            <a:ext cx="571504" cy="571504"/>
          </a:xfrm>
          <a:prstGeom prst="ellipse">
            <a:avLst/>
          </a:prstGeom>
          <a:solidFill>
            <a:srgbClr val="C0D7DE"/>
          </a:solidFill>
          <a:ln w="28575">
            <a:solidFill>
              <a:srgbClr val="446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535823" y="2536717"/>
            <a:ext cx="571504" cy="571504"/>
          </a:xfrm>
          <a:prstGeom prst="ellipse">
            <a:avLst/>
          </a:prstGeom>
          <a:solidFill>
            <a:srgbClr val="C0D7DE"/>
          </a:solidFill>
          <a:ln w="28575">
            <a:solidFill>
              <a:srgbClr val="446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nout.png"/>
          <p:cNvPicPr>
            <a:picLocks noChangeAspect="1"/>
          </p:cNvPicPr>
          <p:nvPr/>
        </p:nvPicPr>
        <p:blipFill>
          <a:blip r:embed="rId4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07261" y="2668418"/>
            <a:ext cx="428628" cy="308103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4536281" y="3169512"/>
            <a:ext cx="571504" cy="571504"/>
          </a:xfrm>
          <a:prstGeom prst="ellipse">
            <a:avLst/>
          </a:prstGeom>
          <a:solidFill>
            <a:srgbClr val="C0D7DE"/>
          </a:solidFill>
          <a:ln w="28575">
            <a:solidFill>
              <a:srgbClr val="446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n_cash_gb.png"/>
          <p:cNvPicPr>
            <a:picLocks noChangeAspect="1"/>
          </p:cNvPicPr>
          <p:nvPr/>
        </p:nvPicPr>
        <p:blipFill>
          <a:blip r:embed="rId5" cstate="screen">
            <a:lum bright="-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43438" y="3286124"/>
            <a:ext cx="357190" cy="338280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4533089" y="3811498"/>
            <a:ext cx="571504" cy="571504"/>
          </a:xfrm>
          <a:prstGeom prst="ellipse">
            <a:avLst/>
          </a:prstGeom>
          <a:solidFill>
            <a:srgbClr val="C0D7DE"/>
          </a:solidFill>
          <a:ln w="28575">
            <a:solidFill>
              <a:srgbClr val="446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n_emoney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43438" y="3929066"/>
            <a:ext cx="390312" cy="308261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5531388" y="4350997"/>
            <a:ext cx="571504" cy="571504"/>
          </a:xfrm>
          <a:prstGeom prst="ellipse">
            <a:avLst/>
          </a:prstGeom>
          <a:solidFill>
            <a:srgbClr val="C0D7DE"/>
          </a:solidFill>
          <a:ln w="28575">
            <a:solidFill>
              <a:srgbClr val="446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terminal.png"/>
          <p:cNvPicPr>
            <a:picLocks noChangeAspect="1"/>
          </p:cNvPicPr>
          <p:nvPr/>
        </p:nvPicPr>
        <p:blipFill>
          <a:blip r:embed="rId7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74264" y="4456420"/>
            <a:ext cx="285752" cy="360658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7179487" y="5149531"/>
            <a:ext cx="571504" cy="571504"/>
          </a:xfrm>
          <a:prstGeom prst="ellipse">
            <a:avLst/>
          </a:prstGeom>
          <a:solidFill>
            <a:srgbClr val="C0D7DE"/>
          </a:solidFill>
          <a:ln w="28575">
            <a:solidFill>
              <a:srgbClr val="446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 descr="n_mob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09352" y="2019318"/>
            <a:ext cx="227692" cy="390473"/>
          </a:xfrm>
          <a:prstGeom prst="rect">
            <a:avLst/>
          </a:prstGeom>
        </p:spPr>
      </p:pic>
      <p:pic>
        <p:nvPicPr>
          <p:cNvPr id="28" name="Рисунок 27" descr="n_card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86644" y="5304833"/>
            <a:ext cx="357190" cy="2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952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412776"/>
            <a:ext cx="8528260" cy="4882804"/>
          </a:xfrm>
        </p:spPr>
        <p:txBody>
          <a:bodyPr/>
          <a:lstStyle/>
          <a:p>
            <a:pPr marL="360000" indent="-342900">
              <a:lnSpc>
                <a:spcPct val="100000"/>
              </a:lnSpc>
            </a:pPr>
            <a:r>
              <a:rPr lang="ru-RU" sz="3200" dirty="0" smtClean="0">
                <a:solidFill>
                  <a:srgbClr val="FFA02F"/>
                </a:solidFill>
                <a:ea typeface="+mj-ea"/>
                <a:cs typeface="+mj-cs"/>
              </a:rPr>
              <a:t>1.</a:t>
            </a:r>
            <a:r>
              <a:rPr lang="ru-RU" sz="3200" dirty="0" smtClean="0"/>
              <a:t> Верить (не бояться платить)</a:t>
            </a:r>
          </a:p>
          <a:p>
            <a:pPr marL="360000" indent="-342900">
              <a:lnSpc>
                <a:spcPct val="100000"/>
              </a:lnSpc>
            </a:pPr>
            <a:r>
              <a:rPr lang="ru-RU" sz="3200" dirty="0" smtClean="0">
                <a:solidFill>
                  <a:srgbClr val="FFA02F"/>
                </a:solidFill>
                <a:ea typeface="+mj-ea"/>
                <a:cs typeface="+mj-cs"/>
              </a:rPr>
              <a:t>2.</a:t>
            </a:r>
            <a:r>
              <a:rPr lang="ru-RU" sz="3200" dirty="0" smtClean="0"/>
              <a:t> Возможность платить</a:t>
            </a:r>
          </a:p>
          <a:p>
            <a:pPr marL="360000" indent="-342900">
              <a:lnSpc>
                <a:spcPct val="100000"/>
              </a:lnSpc>
            </a:pPr>
            <a:r>
              <a:rPr lang="ru-RU" sz="3200" dirty="0" smtClean="0">
                <a:solidFill>
                  <a:srgbClr val="FFA02F"/>
                </a:solidFill>
                <a:ea typeface="+mj-ea"/>
                <a:cs typeface="+mj-cs"/>
              </a:rPr>
              <a:t>3.</a:t>
            </a:r>
            <a:r>
              <a:rPr lang="ru-RU" sz="3200" dirty="0" smtClean="0"/>
              <a:t> Детальные Инструкции по этапам оплаты</a:t>
            </a:r>
          </a:p>
          <a:p>
            <a:pPr marL="360000" indent="-342900">
              <a:lnSpc>
                <a:spcPct val="100000"/>
              </a:lnSpc>
            </a:pPr>
            <a:r>
              <a:rPr lang="ru-RU" sz="3200" dirty="0" smtClean="0">
                <a:solidFill>
                  <a:srgbClr val="FFA02F"/>
                </a:solidFill>
                <a:ea typeface="+mj-ea"/>
                <a:cs typeface="+mj-cs"/>
              </a:rPr>
              <a:t>4.</a:t>
            </a:r>
            <a:r>
              <a:rPr lang="ru-RU" sz="3200" dirty="0" smtClean="0"/>
              <a:t> Информацию (соответствие цены на сайте и цены в чеке)</a:t>
            </a:r>
          </a:p>
          <a:p>
            <a:pPr marL="360000" indent="-342900">
              <a:lnSpc>
                <a:spcPct val="100000"/>
              </a:lnSpc>
            </a:pPr>
            <a:r>
              <a:rPr lang="ru-RU" sz="3200" dirty="0" smtClean="0">
                <a:solidFill>
                  <a:srgbClr val="FFA02F"/>
                </a:solidFill>
                <a:ea typeface="+mj-ea"/>
                <a:cs typeface="+mj-cs"/>
              </a:rPr>
              <a:t>5.</a:t>
            </a:r>
            <a:r>
              <a:rPr lang="ru-RU" sz="3200" dirty="0" smtClean="0"/>
              <a:t> Меньше переходов на другие страницы</a:t>
            </a:r>
          </a:p>
          <a:p>
            <a:pPr marL="360000" indent="-342900">
              <a:lnSpc>
                <a:spcPct val="100000"/>
              </a:lnSpc>
            </a:pPr>
            <a:r>
              <a:rPr lang="ru-RU" sz="3200" dirty="0" smtClean="0">
                <a:solidFill>
                  <a:srgbClr val="FFA02F"/>
                </a:solidFill>
                <a:ea typeface="+mj-ea"/>
                <a:cs typeface="+mj-cs"/>
              </a:rPr>
              <a:t>6.</a:t>
            </a:r>
            <a:r>
              <a:rPr lang="ru-RU" sz="3200" dirty="0" smtClean="0"/>
              <a:t> Удобные формы оплаты</a:t>
            </a:r>
          </a:p>
          <a:p>
            <a:pPr marL="360000" indent="-342900">
              <a:lnSpc>
                <a:spcPct val="100000"/>
              </a:lnSpc>
            </a:pPr>
            <a:r>
              <a:rPr lang="ru-RU" sz="3200" dirty="0" smtClean="0">
                <a:solidFill>
                  <a:srgbClr val="FFA02F"/>
                </a:solidFill>
                <a:ea typeface="+mj-ea"/>
                <a:cs typeface="+mj-cs"/>
              </a:rPr>
              <a:t>7.</a:t>
            </a:r>
            <a:r>
              <a:rPr lang="ru-RU" sz="3200" dirty="0" smtClean="0"/>
              <a:t> Техническую поддержку</a:t>
            </a:r>
          </a:p>
          <a:p>
            <a:pPr marL="342900" indent="-342900">
              <a:buAutoNum type="arabicPeriod"/>
            </a:pPr>
            <a:endParaRPr lang="ru-RU" sz="2000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303847" cy="766723"/>
          </a:xfrm>
        </p:spPr>
        <p:txBody>
          <a:bodyPr/>
          <a:lstStyle/>
          <a:p>
            <a:r>
              <a:rPr lang="ru-RU" sz="3200" dirty="0" smtClean="0"/>
              <a:t>ВАЖНО дать пользователю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27550" y="3211530"/>
            <a:ext cx="2071702" cy="1285884"/>
          </a:xfrm>
          <a:prstGeom prst="rect">
            <a:avLst/>
          </a:prstGeom>
          <a:solidFill>
            <a:srgbClr val="93B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3BECD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99252" y="3211530"/>
            <a:ext cx="2071702" cy="1285884"/>
          </a:xfrm>
          <a:prstGeom prst="rect">
            <a:avLst/>
          </a:prstGeom>
          <a:solidFill>
            <a:srgbClr val="779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79FB5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0954" y="3211530"/>
            <a:ext cx="2071702" cy="1285884"/>
          </a:xfrm>
          <a:prstGeom prst="rect">
            <a:avLst/>
          </a:prstGeom>
          <a:solidFill>
            <a:srgbClr val="93B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79FB5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42656" y="3211530"/>
            <a:ext cx="2071702" cy="1285884"/>
          </a:xfrm>
          <a:prstGeom prst="rect">
            <a:avLst/>
          </a:prstGeom>
          <a:solidFill>
            <a:srgbClr val="779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79FB5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ru-RU" sz="2400" dirty="0" smtClean="0"/>
              <a:t>Электронные пути денег клиента </a:t>
            </a:r>
            <a:r>
              <a:rPr lang="ru-RU" sz="2400" dirty="0" smtClean="0">
                <a:solidFill>
                  <a:srgbClr val="44697D"/>
                </a:solidFill>
              </a:rPr>
              <a:t>к </a:t>
            </a:r>
            <a:r>
              <a:rPr lang="ru-RU" sz="2400" dirty="0" smtClean="0">
                <a:solidFill>
                  <a:srgbClr val="44697D"/>
                </a:solidFill>
              </a:rPr>
              <a:t>страховой</a:t>
            </a:r>
            <a:endParaRPr lang="ru-RU" sz="2400" dirty="0">
              <a:solidFill>
                <a:srgbClr val="44697D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070492" y="3354406"/>
            <a:ext cx="857256" cy="8572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3070756" y="3354406"/>
            <a:ext cx="857256" cy="8572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 descr="n_car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14414" y="3568720"/>
            <a:ext cx="571504" cy="417439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5142458" y="3354406"/>
            <a:ext cx="857256" cy="8572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n_mob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79443" y="3440958"/>
            <a:ext cx="374912" cy="642942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>
          <a:xfrm>
            <a:off x="7214160" y="3354406"/>
            <a:ext cx="857256" cy="8572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 descr="n_terminal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28474" y="3497282"/>
            <a:ext cx="428628" cy="541100"/>
          </a:xfrm>
          <a:prstGeom prst="rect">
            <a:avLst/>
          </a:prstGeom>
        </p:spPr>
      </p:pic>
      <p:pic>
        <p:nvPicPr>
          <p:cNvPr id="13" name="Рисунок 12" descr="n_shop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22706" y="5357826"/>
            <a:ext cx="1220798" cy="1071570"/>
          </a:xfrm>
          <a:prstGeom prst="rect">
            <a:avLst/>
          </a:prstGeom>
        </p:spPr>
      </p:pic>
      <p:sp>
        <p:nvSpPr>
          <p:cNvPr id="30" name="Полилиния 29"/>
          <p:cNvSpPr/>
          <p:nvPr/>
        </p:nvSpPr>
        <p:spPr>
          <a:xfrm>
            <a:off x="2496924" y="4493981"/>
            <a:ext cx="2074030" cy="286330"/>
          </a:xfrm>
          <a:custGeom>
            <a:avLst/>
            <a:gdLst>
              <a:gd name="connsiteX0" fmla="*/ 0 w 2063068"/>
              <a:gd name="connsiteY0" fmla="*/ 0 h 392966"/>
              <a:gd name="connsiteX1" fmla="*/ 2063068 w 2063068"/>
              <a:gd name="connsiteY1" fmla="*/ 0 h 392966"/>
              <a:gd name="connsiteX2" fmla="*/ 2063068 w 2063068"/>
              <a:gd name="connsiteY2" fmla="*/ 392966 h 392966"/>
              <a:gd name="connsiteX3" fmla="*/ 423194 w 2063068"/>
              <a:gd name="connsiteY3" fmla="*/ 392966 h 392966"/>
              <a:gd name="connsiteX4" fmla="*/ 0 w 2063068"/>
              <a:gd name="connsiteY4" fmla="*/ 0 h 39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3068" h="392966">
                <a:moveTo>
                  <a:pt x="0" y="0"/>
                </a:moveTo>
                <a:lnTo>
                  <a:pt x="2063068" y="0"/>
                </a:lnTo>
                <a:lnTo>
                  <a:pt x="2063068" y="392966"/>
                </a:lnTo>
                <a:lnTo>
                  <a:pt x="423194" y="392966"/>
                </a:lnTo>
                <a:lnTo>
                  <a:pt x="0" y="0"/>
                </a:lnTo>
                <a:close/>
              </a:path>
            </a:pathLst>
          </a:custGeom>
          <a:solidFill>
            <a:srgbClr val="6290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ятиугольник 30"/>
          <p:cNvSpPr/>
          <p:nvPr/>
        </p:nvSpPr>
        <p:spPr>
          <a:xfrm rot="5400000">
            <a:off x="3517681" y="4163127"/>
            <a:ext cx="439115" cy="1669522"/>
          </a:xfrm>
          <a:prstGeom prst="homePlate">
            <a:avLst/>
          </a:prstGeom>
          <a:solidFill>
            <a:srgbClr val="779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олилиния 31"/>
          <p:cNvSpPr/>
          <p:nvPr/>
        </p:nvSpPr>
        <p:spPr>
          <a:xfrm flipH="1">
            <a:off x="4571999" y="4497413"/>
            <a:ext cx="2092249" cy="278187"/>
          </a:xfrm>
          <a:custGeom>
            <a:avLst/>
            <a:gdLst>
              <a:gd name="connsiteX0" fmla="*/ 0 w 2063068"/>
              <a:gd name="connsiteY0" fmla="*/ 0 h 392966"/>
              <a:gd name="connsiteX1" fmla="*/ 2063068 w 2063068"/>
              <a:gd name="connsiteY1" fmla="*/ 0 h 392966"/>
              <a:gd name="connsiteX2" fmla="*/ 2063068 w 2063068"/>
              <a:gd name="connsiteY2" fmla="*/ 392966 h 392966"/>
              <a:gd name="connsiteX3" fmla="*/ 423194 w 2063068"/>
              <a:gd name="connsiteY3" fmla="*/ 392966 h 392966"/>
              <a:gd name="connsiteX4" fmla="*/ 0 w 2063068"/>
              <a:gd name="connsiteY4" fmla="*/ 0 h 39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3068" h="392966">
                <a:moveTo>
                  <a:pt x="0" y="0"/>
                </a:moveTo>
                <a:lnTo>
                  <a:pt x="2063068" y="0"/>
                </a:lnTo>
                <a:lnTo>
                  <a:pt x="2063068" y="392966"/>
                </a:lnTo>
                <a:lnTo>
                  <a:pt x="423194" y="392966"/>
                </a:lnTo>
                <a:lnTo>
                  <a:pt x="0" y="0"/>
                </a:lnTo>
                <a:close/>
              </a:path>
            </a:pathLst>
          </a:custGeom>
          <a:solidFill>
            <a:srgbClr val="779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ятиугольник 32"/>
          <p:cNvSpPr/>
          <p:nvPr/>
        </p:nvSpPr>
        <p:spPr>
          <a:xfrm rot="5400000">
            <a:off x="5175517" y="4172087"/>
            <a:ext cx="439345" cy="1646381"/>
          </a:xfrm>
          <a:prstGeom prst="homePlate">
            <a:avLst/>
          </a:prstGeom>
          <a:solidFill>
            <a:srgbClr val="93B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ятиугольник 33"/>
          <p:cNvSpPr/>
          <p:nvPr/>
        </p:nvSpPr>
        <p:spPr>
          <a:xfrm rot="5400000">
            <a:off x="1879590" y="4163460"/>
            <a:ext cx="442062" cy="1660918"/>
          </a:xfrm>
          <a:prstGeom prst="homePlate">
            <a:avLst/>
          </a:prstGeom>
          <a:solidFill>
            <a:srgbClr val="93B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ятиугольник 34"/>
          <p:cNvSpPr/>
          <p:nvPr/>
        </p:nvSpPr>
        <p:spPr>
          <a:xfrm rot="5400000">
            <a:off x="6824191" y="4168853"/>
            <a:ext cx="447421" cy="1660918"/>
          </a:xfrm>
          <a:prstGeom prst="homePlate">
            <a:avLst/>
          </a:prstGeom>
          <a:solidFill>
            <a:srgbClr val="779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олилиния 35"/>
          <p:cNvSpPr/>
          <p:nvPr/>
        </p:nvSpPr>
        <p:spPr>
          <a:xfrm>
            <a:off x="425591" y="4493981"/>
            <a:ext cx="2505489" cy="286330"/>
          </a:xfrm>
          <a:custGeom>
            <a:avLst/>
            <a:gdLst>
              <a:gd name="connsiteX0" fmla="*/ 0 w 2486262"/>
              <a:gd name="connsiteY0" fmla="*/ 0 h 377851"/>
              <a:gd name="connsiteX1" fmla="*/ 2063068 w 2486262"/>
              <a:gd name="connsiteY1" fmla="*/ 0 h 377851"/>
              <a:gd name="connsiteX2" fmla="*/ 2486262 w 2486262"/>
              <a:gd name="connsiteY2" fmla="*/ 377851 h 377851"/>
              <a:gd name="connsiteX3" fmla="*/ 823716 w 2486262"/>
              <a:gd name="connsiteY3" fmla="*/ 377851 h 377851"/>
              <a:gd name="connsiteX4" fmla="*/ 0 w 2486262"/>
              <a:gd name="connsiteY4" fmla="*/ 0 h 37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262" h="377851">
                <a:moveTo>
                  <a:pt x="0" y="0"/>
                </a:moveTo>
                <a:lnTo>
                  <a:pt x="2063068" y="0"/>
                </a:lnTo>
                <a:lnTo>
                  <a:pt x="2486262" y="377851"/>
                </a:lnTo>
                <a:lnTo>
                  <a:pt x="823716" y="377851"/>
                </a:lnTo>
                <a:lnTo>
                  <a:pt x="0" y="0"/>
                </a:lnTo>
                <a:close/>
              </a:path>
            </a:pathLst>
          </a:custGeom>
          <a:solidFill>
            <a:srgbClr val="779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олилиния 36"/>
          <p:cNvSpPr/>
          <p:nvPr/>
        </p:nvSpPr>
        <p:spPr>
          <a:xfrm flipH="1">
            <a:off x="6209913" y="4497414"/>
            <a:ext cx="2505489" cy="278187"/>
          </a:xfrm>
          <a:custGeom>
            <a:avLst/>
            <a:gdLst>
              <a:gd name="connsiteX0" fmla="*/ 0 w 2486262"/>
              <a:gd name="connsiteY0" fmla="*/ 0 h 377851"/>
              <a:gd name="connsiteX1" fmla="*/ 2063068 w 2486262"/>
              <a:gd name="connsiteY1" fmla="*/ 0 h 377851"/>
              <a:gd name="connsiteX2" fmla="*/ 2486262 w 2486262"/>
              <a:gd name="connsiteY2" fmla="*/ 377851 h 377851"/>
              <a:gd name="connsiteX3" fmla="*/ 823716 w 2486262"/>
              <a:gd name="connsiteY3" fmla="*/ 377851 h 377851"/>
              <a:gd name="connsiteX4" fmla="*/ 0 w 2486262"/>
              <a:gd name="connsiteY4" fmla="*/ 0 h 37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262" h="377851">
                <a:moveTo>
                  <a:pt x="0" y="0"/>
                </a:moveTo>
                <a:lnTo>
                  <a:pt x="2063068" y="0"/>
                </a:lnTo>
                <a:lnTo>
                  <a:pt x="2486262" y="377851"/>
                </a:lnTo>
                <a:lnTo>
                  <a:pt x="823716" y="377851"/>
                </a:lnTo>
                <a:lnTo>
                  <a:pt x="0" y="0"/>
                </a:lnTo>
                <a:close/>
              </a:path>
            </a:pathLst>
          </a:custGeom>
          <a:solidFill>
            <a:srgbClr val="6290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857224" y="4283100"/>
            <a:ext cx="7572428" cy="214314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ru-RU" sz="1050" b="1" dirty="0" smtClean="0">
                <a:solidFill>
                  <a:schemeClr val="bg1"/>
                </a:solidFill>
              </a:rPr>
              <a:t>БАНКОВСКИЕ КАРТЫ                                      </a:t>
            </a:r>
            <a:r>
              <a:rPr lang="en-US" sz="1050" b="1" dirty="0" smtClean="0">
                <a:solidFill>
                  <a:schemeClr val="bg1"/>
                </a:solidFill>
              </a:rPr>
              <a:t>E-MONEY   </a:t>
            </a:r>
            <a:r>
              <a:rPr lang="ru-RU" sz="1050" b="1" dirty="0" smtClean="0">
                <a:solidFill>
                  <a:schemeClr val="bg1"/>
                </a:solidFill>
              </a:rPr>
              <a:t>                                     БАЛАНС МОБИЛЬНОГО                                ТЕРМИНАЛЫ</a:t>
            </a:r>
          </a:p>
        </p:txBody>
      </p:sp>
      <p:pic>
        <p:nvPicPr>
          <p:cNvPr id="8" name="Рисунок 7" descr="n_emoney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14678" y="3497282"/>
            <a:ext cx="642942" cy="50778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71472" y="1785926"/>
            <a:ext cx="2357454" cy="35719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ru-RU" sz="2400" b="1" dirty="0" smtClean="0">
                <a:solidFill>
                  <a:srgbClr val="6290AA"/>
                </a:solidFill>
              </a:rPr>
              <a:t>СЧЕТ В БАНКЕ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86512" y="1714488"/>
            <a:ext cx="2214578" cy="42862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r>
              <a:rPr lang="ru-RU" sz="2400" b="1" dirty="0" smtClean="0">
                <a:solidFill>
                  <a:srgbClr val="6290AA"/>
                </a:solidFill>
              </a:rPr>
              <a:t>НАЛИЧНЫЕ</a:t>
            </a:r>
          </a:p>
        </p:txBody>
      </p:sp>
      <p:pic>
        <p:nvPicPr>
          <p:cNvPr id="73" name="Рисунок 72" descr="n_bank_gb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00364" y="1428736"/>
            <a:ext cx="924399" cy="871976"/>
          </a:xfrm>
          <a:prstGeom prst="rect">
            <a:avLst/>
          </a:prstGeom>
        </p:spPr>
      </p:pic>
      <p:sp>
        <p:nvSpPr>
          <p:cNvPr id="77" name="Стрелка углом вверх 76"/>
          <p:cNvSpPr/>
          <p:nvPr/>
        </p:nvSpPr>
        <p:spPr>
          <a:xfrm flipH="1" flipV="1">
            <a:off x="1428728" y="2714620"/>
            <a:ext cx="1928826" cy="428628"/>
          </a:xfrm>
          <a:prstGeom prst="bentUpArrow">
            <a:avLst/>
          </a:prstGeom>
          <a:solidFill>
            <a:srgbClr val="446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Стрелка вниз 78"/>
          <p:cNvSpPr/>
          <p:nvPr/>
        </p:nvSpPr>
        <p:spPr>
          <a:xfrm>
            <a:off x="3357554" y="2500306"/>
            <a:ext cx="214314" cy="642942"/>
          </a:xfrm>
          <a:prstGeom prst="downArrow">
            <a:avLst/>
          </a:prstGeom>
          <a:solidFill>
            <a:srgbClr val="446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8" name="Стрелка углом вверх 77"/>
          <p:cNvSpPr/>
          <p:nvPr/>
        </p:nvSpPr>
        <p:spPr>
          <a:xfrm flipV="1">
            <a:off x="3571868" y="2714620"/>
            <a:ext cx="1571636" cy="428628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446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5" name="Рисунок 84" descr="n_cash_gb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86380" y="1571612"/>
            <a:ext cx="785818" cy="744216"/>
          </a:xfrm>
          <a:prstGeom prst="rect">
            <a:avLst/>
          </a:prstGeom>
        </p:spPr>
      </p:pic>
      <p:sp>
        <p:nvSpPr>
          <p:cNvPr id="87" name="Стрелка углом вверх 86"/>
          <p:cNvSpPr/>
          <p:nvPr/>
        </p:nvSpPr>
        <p:spPr>
          <a:xfrm flipV="1">
            <a:off x="5780885" y="2607026"/>
            <a:ext cx="1928826" cy="428628"/>
          </a:xfrm>
          <a:prstGeom prst="bentUpArrow">
            <a:avLst/>
          </a:prstGeom>
          <a:solidFill>
            <a:srgbClr val="93B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8" name="Стрелка вниз 87"/>
          <p:cNvSpPr/>
          <p:nvPr/>
        </p:nvSpPr>
        <p:spPr>
          <a:xfrm flipH="1">
            <a:off x="5566571" y="2464150"/>
            <a:ext cx="214314" cy="571504"/>
          </a:xfrm>
          <a:prstGeom prst="downArrow">
            <a:avLst/>
          </a:prstGeom>
          <a:solidFill>
            <a:srgbClr val="93B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9" name="Стрелка углом вверх 88"/>
          <p:cNvSpPr/>
          <p:nvPr/>
        </p:nvSpPr>
        <p:spPr>
          <a:xfrm flipH="1" flipV="1">
            <a:off x="3994935" y="2607026"/>
            <a:ext cx="1571636" cy="428628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93B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3344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03924" y="733451"/>
            <a:ext cx="8303847" cy="766723"/>
          </a:xfrm>
        </p:spPr>
        <p:txBody>
          <a:bodyPr anchor="ctr"/>
          <a:lstStyle/>
          <a:p>
            <a:pPr algn="ctr"/>
            <a:r>
              <a:rPr lang="ru-RU" sz="3200" dirty="0" smtClean="0">
                <a:solidFill>
                  <a:srgbClr val="44697D"/>
                </a:solidFill>
              </a:rPr>
              <a:t>…ЭТО </a:t>
            </a:r>
            <a:r>
              <a:rPr lang="ru-RU" sz="3200" dirty="0" smtClean="0"/>
              <a:t>ДЕСЯТКИ</a:t>
            </a:r>
            <a:r>
              <a:rPr lang="ru-RU" sz="3200" dirty="0" smtClean="0">
                <a:solidFill>
                  <a:srgbClr val="44697D"/>
                </a:solidFill>
              </a:rPr>
              <a:t> ПЛАТЕЖНЫХ СИСТЕМ</a:t>
            </a:r>
            <a:endParaRPr lang="ru-RU" sz="3200" dirty="0">
              <a:solidFill>
                <a:srgbClr val="44697D"/>
              </a:solidFill>
            </a:endParaRPr>
          </a:p>
        </p:txBody>
      </p:sp>
      <p:pic>
        <p:nvPicPr>
          <p:cNvPr id="4" name="Рисунок 3" descr="n_sh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3786190"/>
            <a:ext cx="2357454" cy="2069283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857224" y="2071678"/>
            <a:ext cx="1428760" cy="1000132"/>
          </a:xfrm>
          <a:prstGeom prst="wedgeRoundRectCallout">
            <a:avLst>
              <a:gd name="adj1" fmla="val -33293"/>
              <a:gd name="adj2" fmla="val 69782"/>
              <a:gd name="adj3" fmla="val 16667"/>
            </a:avLst>
          </a:prstGeom>
          <a:solidFill>
            <a:srgbClr val="C0D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2357422" y="2071678"/>
            <a:ext cx="1428760" cy="1000132"/>
          </a:xfrm>
          <a:prstGeom prst="wedgeRoundRectCallout">
            <a:avLst>
              <a:gd name="adj1" fmla="val -33293"/>
              <a:gd name="adj2" fmla="val 69782"/>
              <a:gd name="adj3" fmla="val 16667"/>
            </a:avLst>
          </a:prstGeom>
          <a:solidFill>
            <a:srgbClr val="C0D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3857620" y="2071678"/>
            <a:ext cx="1428760" cy="1000132"/>
          </a:xfrm>
          <a:prstGeom prst="wedgeRoundRectCallout">
            <a:avLst>
              <a:gd name="adj1" fmla="val -33293"/>
              <a:gd name="adj2" fmla="val 69782"/>
              <a:gd name="adj3" fmla="val 16667"/>
            </a:avLst>
          </a:prstGeom>
          <a:solidFill>
            <a:srgbClr val="C0D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5357818" y="2071678"/>
            <a:ext cx="1428760" cy="1000132"/>
          </a:xfrm>
          <a:prstGeom prst="wedgeRoundRectCallout">
            <a:avLst>
              <a:gd name="adj1" fmla="val -33293"/>
              <a:gd name="adj2" fmla="val 69782"/>
              <a:gd name="adj3" fmla="val 16667"/>
            </a:avLst>
          </a:prstGeom>
          <a:solidFill>
            <a:srgbClr val="C0D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6858016" y="2071678"/>
            <a:ext cx="1428760" cy="1000132"/>
          </a:xfrm>
          <a:prstGeom prst="wedgeRoundRectCallout">
            <a:avLst>
              <a:gd name="adj1" fmla="val -33293"/>
              <a:gd name="adj2" fmla="val 69782"/>
              <a:gd name="adj3" fmla="val 16667"/>
            </a:avLst>
          </a:prstGeom>
          <a:solidFill>
            <a:srgbClr val="C0D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3857620" y="3357562"/>
            <a:ext cx="714380" cy="500066"/>
          </a:xfrm>
          <a:prstGeom prst="wedgeRoundRectCallout">
            <a:avLst>
              <a:gd name="adj1" fmla="val -33293"/>
              <a:gd name="adj2" fmla="val 69782"/>
              <a:gd name="adj3" fmla="val 16667"/>
            </a:avLst>
          </a:prstGeom>
          <a:solidFill>
            <a:srgbClr val="C0D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4786314" y="3357562"/>
            <a:ext cx="714380" cy="500066"/>
          </a:xfrm>
          <a:prstGeom prst="wedgeRoundRectCallout">
            <a:avLst>
              <a:gd name="adj1" fmla="val -33293"/>
              <a:gd name="adj2" fmla="val 69782"/>
              <a:gd name="adj3" fmla="val 16667"/>
            </a:avLst>
          </a:prstGeom>
          <a:solidFill>
            <a:srgbClr val="C0D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5715008" y="3357562"/>
            <a:ext cx="714380" cy="500066"/>
          </a:xfrm>
          <a:prstGeom prst="wedgeRoundRectCallout">
            <a:avLst>
              <a:gd name="adj1" fmla="val -33293"/>
              <a:gd name="adj2" fmla="val 69782"/>
              <a:gd name="adj3" fmla="val 16667"/>
            </a:avLst>
          </a:prstGeom>
          <a:solidFill>
            <a:srgbClr val="C0D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6643702" y="3357562"/>
            <a:ext cx="714380" cy="500066"/>
          </a:xfrm>
          <a:prstGeom prst="wedgeRoundRectCallout">
            <a:avLst>
              <a:gd name="adj1" fmla="val -33293"/>
              <a:gd name="adj2" fmla="val 69782"/>
              <a:gd name="adj3" fmla="val 16667"/>
            </a:avLst>
          </a:prstGeom>
          <a:solidFill>
            <a:srgbClr val="C0D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7572396" y="3357562"/>
            <a:ext cx="714380" cy="500066"/>
          </a:xfrm>
          <a:prstGeom prst="wedgeRoundRectCallout">
            <a:avLst>
              <a:gd name="adj1" fmla="val -33293"/>
              <a:gd name="adj2" fmla="val 69782"/>
              <a:gd name="adj3" fmla="val 16667"/>
            </a:avLst>
          </a:prstGeom>
          <a:solidFill>
            <a:srgbClr val="C0D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3857620" y="4000504"/>
            <a:ext cx="714380" cy="500066"/>
          </a:xfrm>
          <a:prstGeom prst="wedgeRoundRectCallout">
            <a:avLst>
              <a:gd name="adj1" fmla="val -33293"/>
              <a:gd name="adj2" fmla="val 69782"/>
              <a:gd name="adj3" fmla="val 16667"/>
            </a:avLst>
          </a:prstGeom>
          <a:solidFill>
            <a:srgbClr val="C0D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4786314" y="4000504"/>
            <a:ext cx="714380" cy="500066"/>
          </a:xfrm>
          <a:prstGeom prst="wedgeRoundRectCallout">
            <a:avLst>
              <a:gd name="adj1" fmla="val -33293"/>
              <a:gd name="adj2" fmla="val 69782"/>
              <a:gd name="adj3" fmla="val 16667"/>
            </a:avLst>
          </a:prstGeom>
          <a:solidFill>
            <a:srgbClr val="C0D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5715008" y="4000504"/>
            <a:ext cx="714380" cy="500066"/>
          </a:xfrm>
          <a:prstGeom prst="wedgeRoundRectCallout">
            <a:avLst>
              <a:gd name="adj1" fmla="val -33293"/>
              <a:gd name="adj2" fmla="val 69782"/>
              <a:gd name="adj3" fmla="val 16667"/>
            </a:avLst>
          </a:prstGeom>
          <a:solidFill>
            <a:srgbClr val="C0D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6643702" y="4000504"/>
            <a:ext cx="714380" cy="500066"/>
          </a:xfrm>
          <a:prstGeom prst="wedgeRoundRectCallout">
            <a:avLst>
              <a:gd name="adj1" fmla="val -33293"/>
              <a:gd name="adj2" fmla="val 69782"/>
              <a:gd name="adj3" fmla="val 16667"/>
            </a:avLst>
          </a:prstGeom>
          <a:solidFill>
            <a:srgbClr val="C0D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7572396" y="4000504"/>
            <a:ext cx="714380" cy="500066"/>
          </a:xfrm>
          <a:prstGeom prst="wedgeRoundRectCallout">
            <a:avLst>
              <a:gd name="adj1" fmla="val -33293"/>
              <a:gd name="adj2" fmla="val 69782"/>
              <a:gd name="adj3" fmla="val 16667"/>
            </a:avLst>
          </a:prstGeom>
          <a:solidFill>
            <a:srgbClr val="C0D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3857620" y="4643446"/>
            <a:ext cx="714380" cy="500066"/>
          </a:xfrm>
          <a:prstGeom prst="wedgeRoundRectCallout">
            <a:avLst>
              <a:gd name="adj1" fmla="val -33293"/>
              <a:gd name="adj2" fmla="val 69782"/>
              <a:gd name="adj3" fmla="val 16667"/>
            </a:avLst>
          </a:prstGeom>
          <a:solidFill>
            <a:srgbClr val="C0D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4786314" y="4643446"/>
            <a:ext cx="714380" cy="500066"/>
          </a:xfrm>
          <a:prstGeom prst="wedgeRoundRectCallout">
            <a:avLst>
              <a:gd name="adj1" fmla="val -33293"/>
              <a:gd name="adj2" fmla="val 69782"/>
              <a:gd name="adj3" fmla="val 16667"/>
            </a:avLst>
          </a:prstGeom>
          <a:solidFill>
            <a:srgbClr val="C0D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5715008" y="4643446"/>
            <a:ext cx="714380" cy="500066"/>
          </a:xfrm>
          <a:prstGeom prst="wedgeRoundRectCallout">
            <a:avLst>
              <a:gd name="adj1" fmla="val -33293"/>
              <a:gd name="adj2" fmla="val 69782"/>
              <a:gd name="adj3" fmla="val 16667"/>
            </a:avLst>
          </a:prstGeom>
          <a:solidFill>
            <a:srgbClr val="C0D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6643702" y="4643446"/>
            <a:ext cx="714380" cy="500066"/>
          </a:xfrm>
          <a:prstGeom prst="wedgeRoundRectCallout">
            <a:avLst>
              <a:gd name="adj1" fmla="val -33293"/>
              <a:gd name="adj2" fmla="val 69782"/>
              <a:gd name="adj3" fmla="val 16667"/>
            </a:avLst>
          </a:prstGeom>
          <a:solidFill>
            <a:srgbClr val="C0D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7572396" y="4643446"/>
            <a:ext cx="714380" cy="500066"/>
          </a:xfrm>
          <a:prstGeom prst="wedgeRoundRectCallout">
            <a:avLst>
              <a:gd name="adj1" fmla="val -33293"/>
              <a:gd name="adj2" fmla="val 69782"/>
              <a:gd name="adj3" fmla="val 16667"/>
            </a:avLst>
          </a:prstGeom>
          <a:solidFill>
            <a:srgbClr val="C0D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3857620" y="5286388"/>
            <a:ext cx="714380" cy="500066"/>
          </a:xfrm>
          <a:prstGeom prst="wedgeRoundRectCallout">
            <a:avLst>
              <a:gd name="adj1" fmla="val -33293"/>
              <a:gd name="adj2" fmla="val 69782"/>
              <a:gd name="adj3" fmla="val 16667"/>
            </a:avLst>
          </a:prstGeom>
          <a:solidFill>
            <a:srgbClr val="C0D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ая прямоугольная выноска 29"/>
          <p:cNvSpPr/>
          <p:nvPr/>
        </p:nvSpPr>
        <p:spPr>
          <a:xfrm>
            <a:off x="4786314" y="5286388"/>
            <a:ext cx="714380" cy="500066"/>
          </a:xfrm>
          <a:prstGeom prst="wedgeRoundRectCallout">
            <a:avLst>
              <a:gd name="adj1" fmla="val -33293"/>
              <a:gd name="adj2" fmla="val 69782"/>
              <a:gd name="adj3" fmla="val 16667"/>
            </a:avLst>
          </a:prstGeom>
          <a:solidFill>
            <a:srgbClr val="C0D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5715008" y="5286388"/>
            <a:ext cx="714380" cy="500066"/>
          </a:xfrm>
          <a:prstGeom prst="wedgeRoundRectCallout">
            <a:avLst>
              <a:gd name="adj1" fmla="val -33293"/>
              <a:gd name="adj2" fmla="val 69782"/>
              <a:gd name="adj3" fmla="val 16667"/>
            </a:avLst>
          </a:prstGeom>
          <a:solidFill>
            <a:srgbClr val="C0D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>
            <a:off x="6643702" y="5286388"/>
            <a:ext cx="714380" cy="500066"/>
          </a:xfrm>
          <a:prstGeom prst="wedgeRoundRectCallout">
            <a:avLst>
              <a:gd name="adj1" fmla="val -33293"/>
              <a:gd name="adj2" fmla="val 69782"/>
              <a:gd name="adj3" fmla="val 16667"/>
            </a:avLst>
          </a:prstGeom>
          <a:solidFill>
            <a:srgbClr val="C0D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ая прямоугольная выноска 32"/>
          <p:cNvSpPr/>
          <p:nvPr/>
        </p:nvSpPr>
        <p:spPr>
          <a:xfrm>
            <a:off x="7572396" y="5286388"/>
            <a:ext cx="714380" cy="500066"/>
          </a:xfrm>
          <a:prstGeom prst="wedgeRoundRectCallout">
            <a:avLst>
              <a:gd name="adj1" fmla="val -33293"/>
              <a:gd name="adj2" fmla="val 69782"/>
              <a:gd name="adj3" fmla="val 16667"/>
            </a:avLst>
          </a:prstGeom>
          <a:solidFill>
            <a:srgbClr val="C0D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Z:\!LIB\Логотипы систем\Visa_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428868"/>
            <a:ext cx="931926" cy="285752"/>
          </a:xfrm>
          <a:prstGeom prst="rect">
            <a:avLst/>
          </a:prstGeom>
          <a:noFill/>
        </p:spPr>
      </p:pic>
      <p:pic>
        <p:nvPicPr>
          <p:cNvPr id="1027" name="Picture 3" descr="Z:\!LIB\Логотипы систем\MasterCar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285992"/>
            <a:ext cx="898509" cy="540709"/>
          </a:xfrm>
          <a:prstGeom prst="rect">
            <a:avLst/>
          </a:prstGeom>
          <a:noFill/>
        </p:spPr>
      </p:pic>
      <p:pic>
        <p:nvPicPr>
          <p:cNvPr id="1028" name="Picture 4" descr="Z:\!LIB\Логотипы систем\PayP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2428868"/>
            <a:ext cx="1170232" cy="311674"/>
          </a:xfrm>
          <a:prstGeom prst="rect">
            <a:avLst/>
          </a:prstGeom>
          <a:noFill/>
        </p:spPr>
      </p:pic>
      <p:pic>
        <p:nvPicPr>
          <p:cNvPr id="1030" name="Picture 6" descr="Z:\!LIB\Логотипы систем\QIWI_Visa_Walle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2357430"/>
            <a:ext cx="1306097" cy="521078"/>
          </a:xfrm>
          <a:prstGeom prst="rect">
            <a:avLst/>
          </a:prstGeom>
          <a:noFill/>
        </p:spPr>
      </p:pic>
      <p:pic>
        <p:nvPicPr>
          <p:cNvPr id="1031" name="Picture 7" descr="Z:\!LIB\Логотипы систем\WebMoney logo blue_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2428868"/>
            <a:ext cx="1143008" cy="285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A02F"/>
                </a:solidFill>
                <a:latin typeface="Arial" pitchFamily="34" charset="0"/>
              </a:rPr>
              <a:t>У ВАС ВСЕГДА ЕСТЬ ВЫБОР</a:t>
            </a:r>
            <a:endParaRPr lang="ru-RU" sz="3200" b="1" dirty="0">
              <a:solidFill>
                <a:srgbClr val="FFA02F"/>
              </a:solidFill>
              <a:latin typeface="Arial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824" cy="4525963"/>
          </a:xfrm>
        </p:spPr>
        <p:txBody>
          <a:bodyPr/>
          <a:lstStyle/>
          <a:p>
            <a:r>
              <a:rPr lang="ru-RU" sz="2400" b="1" dirty="0" smtClean="0">
                <a:solidFill>
                  <a:srgbClr val="44697D"/>
                </a:solidFill>
                <a:latin typeface="Arial" pitchFamily="34" charset="0"/>
                <a:cs typeface="Arial" pitchFamily="34" charset="0"/>
              </a:rPr>
              <a:t>Подключиться напрямую к каждой Платежной системе</a:t>
            </a:r>
          </a:p>
          <a:p>
            <a:endParaRPr lang="ru-RU" sz="28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1600200"/>
            <a:ext cx="3826768" cy="4525963"/>
          </a:xfrm>
        </p:spPr>
        <p:txBody>
          <a:bodyPr/>
          <a:lstStyle/>
          <a:p>
            <a:r>
              <a:rPr lang="ru-RU" sz="2400" b="1" dirty="0" smtClean="0">
                <a:solidFill>
                  <a:srgbClr val="44697D"/>
                </a:solidFill>
                <a:latin typeface="Arial" pitchFamily="34" charset="0"/>
                <a:cs typeface="Arial" pitchFamily="34" charset="0"/>
              </a:rPr>
              <a:t>Пойти к </a:t>
            </a:r>
            <a:r>
              <a:rPr lang="ru-RU" sz="2400" b="1" dirty="0" err="1" smtClean="0">
                <a:solidFill>
                  <a:srgbClr val="44697D"/>
                </a:solidFill>
                <a:latin typeface="Arial" pitchFamily="34" charset="0"/>
                <a:cs typeface="Arial" pitchFamily="34" charset="0"/>
              </a:rPr>
              <a:t>агрегатору</a:t>
            </a:r>
            <a:r>
              <a:rPr lang="ru-RU" sz="2400" b="1" dirty="0" smtClean="0">
                <a:solidFill>
                  <a:srgbClr val="44697D"/>
                </a:solidFill>
                <a:latin typeface="Arial" pitchFamily="34" charset="0"/>
                <a:cs typeface="Arial" pitchFamily="34" charset="0"/>
              </a:rPr>
              <a:t> и получить все в одном месте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3" y="5157192"/>
            <a:ext cx="8001056" cy="64294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000" b="0" dirty="0" smtClean="0">
                <a:latin typeface="+mj-lt"/>
              </a:rPr>
              <a:t>Поддержка прямых ПС = регулярные трудозатраты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176992" cy="766723"/>
          </a:xfrm>
        </p:spPr>
        <p:txBody>
          <a:bodyPr/>
          <a:lstStyle/>
          <a:p>
            <a:r>
              <a:rPr lang="ru-RU" sz="2400" dirty="0" smtClean="0">
                <a:solidFill>
                  <a:srgbClr val="44697D"/>
                </a:solidFill>
              </a:rPr>
              <a:t>Каждое прямое подключение </a:t>
            </a:r>
            <a:r>
              <a:rPr lang="ru-RU" sz="2400" dirty="0" smtClean="0"/>
              <a:t>отнимает время </a:t>
            </a:r>
            <a:r>
              <a:rPr lang="en-US" sz="2400" dirty="0" smtClean="0"/>
              <a:t>IT</a:t>
            </a:r>
            <a:r>
              <a:rPr lang="ru-RU" sz="2400" dirty="0" smtClean="0"/>
              <a:t>, </a:t>
            </a:r>
            <a:br>
              <a:rPr lang="ru-RU" sz="2400" dirty="0" smtClean="0"/>
            </a:br>
            <a:r>
              <a:rPr lang="ru-RU" sz="2400" dirty="0" smtClean="0"/>
              <a:t>юристов, менеджеров и стоит денег</a:t>
            </a:r>
            <a:endParaRPr lang="ru-RU" sz="2400" dirty="0"/>
          </a:p>
        </p:txBody>
      </p:sp>
      <p:pic>
        <p:nvPicPr>
          <p:cNvPr id="5" name="Рисунок 4" descr="n_integration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1473" y="1862883"/>
            <a:ext cx="3571899" cy="2780563"/>
          </a:xfrm>
          <a:prstGeom prst="rect">
            <a:avLst/>
          </a:prstGeom>
        </p:spPr>
      </p:pic>
      <p:pic>
        <p:nvPicPr>
          <p:cNvPr id="6" name="Рисунок 5" descr="n_integration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57686" y="1862882"/>
            <a:ext cx="1500198" cy="1167837"/>
          </a:xfrm>
          <a:prstGeom prst="rect">
            <a:avLst/>
          </a:prstGeom>
        </p:spPr>
      </p:pic>
      <p:pic>
        <p:nvPicPr>
          <p:cNvPr id="7" name="Рисунок 6" descr="n_integration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57686" y="3148766"/>
            <a:ext cx="1500198" cy="1167837"/>
          </a:xfrm>
          <a:prstGeom prst="rect">
            <a:avLst/>
          </a:prstGeom>
        </p:spPr>
      </p:pic>
      <p:pic>
        <p:nvPicPr>
          <p:cNvPr id="8" name="Рисунок 7" descr="n_integration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50212" y="1862884"/>
            <a:ext cx="928695" cy="722948"/>
          </a:xfrm>
          <a:prstGeom prst="rect">
            <a:avLst/>
          </a:prstGeom>
        </p:spPr>
      </p:pic>
      <p:pic>
        <p:nvPicPr>
          <p:cNvPr id="9" name="Рисунок 8" descr="n_integration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50212" y="2648700"/>
            <a:ext cx="928695" cy="722948"/>
          </a:xfrm>
          <a:prstGeom prst="rect">
            <a:avLst/>
          </a:prstGeom>
        </p:spPr>
      </p:pic>
      <p:pic>
        <p:nvPicPr>
          <p:cNvPr id="10" name="Рисунок 9" descr="n_integration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50212" y="3434518"/>
            <a:ext cx="928695" cy="722948"/>
          </a:xfrm>
          <a:prstGeom prst="rect">
            <a:avLst/>
          </a:prstGeom>
        </p:spPr>
      </p:pic>
      <p:pic>
        <p:nvPicPr>
          <p:cNvPr id="11" name="Рисунок 10" descr="n_integration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17688" y="1862882"/>
            <a:ext cx="550613" cy="428628"/>
          </a:xfrm>
          <a:prstGeom prst="rect">
            <a:avLst/>
          </a:prstGeom>
        </p:spPr>
      </p:pic>
      <p:pic>
        <p:nvPicPr>
          <p:cNvPr id="12" name="Рисунок 11" descr="n_integration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17687" y="2315784"/>
            <a:ext cx="550613" cy="428628"/>
          </a:xfrm>
          <a:prstGeom prst="rect">
            <a:avLst/>
          </a:prstGeom>
        </p:spPr>
      </p:pic>
      <p:pic>
        <p:nvPicPr>
          <p:cNvPr id="13" name="Рисунок 12" descr="n_integration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17686" y="2760596"/>
            <a:ext cx="550613" cy="428628"/>
          </a:xfrm>
          <a:prstGeom prst="rect">
            <a:avLst/>
          </a:prstGeom>
        </p:spPr>
      </p:pic>
      <p:pic>
        <p:nvPicPr>
          <p:cNvPr id="14" name="Рисунок 13" descr="n_integration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17685" y="3205408"/>
            <a:ext cx="550613" cy="428628"/>
          </a:xfrm>
          <a:prstGeom prst="rect">
            <a:avLst/>
          </a:prstGeom>
        </p:spPr>
      </p:pic>
      <p:pic>
        <p:nvPicPr>
          <p:cNvPr id="15" name="Рисунок 14" descr="n_integration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17684" y="3642128"/>
            <a:ext cx="550613" cy="428628"/>
          </a:xfrm>
          <a:prstGeom prst="rect">
            <a:avLst/>
          </a:prstGeom>
        </p:spPr>
      </p:pic>
      <p:pic>
        <p:nvPicPr>
          <p:cNvPr id="17" name="Рисунок 16" descr="n_integration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29490" y="1855855"/>
            <a:ext cx="671740" cy="522920"/>
          </a:xfrm>
          <a:prstGeom prst="rect">
            <a:avLst/>
          </a:prstGeom>
        </p:spPr>
      </p:pic>
      <p:pic>
        <p:nvPicPr>
          <p:cNvPr id="18" name="Рисунок 17" descr="n_integration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00892" y="2434386"/>
            <a:ext cx="671740" cy="522920"/>
          </a:xfrm>
          <a:prstGeom prst="rect">
            <a:avLst/>
          </a:prstGeom>
        </p:spPr>
      </p:pic>
      <p:pic>
        <p:nvPicPr>
          <p:cNvPr id="19" name="Рисунок 18" descr="n_integration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00892" y="3005890"/>
            <a:ext cx="671740" cy="522920"/>
          </a:xfrm>
          <a:prstGeom prst="rect">
            <a:avLst/>
          </a:prstGeom>
        </p:spPr>
      </p:pic>
      <p:pic>
        <p:nvPicPr>
          <p:cNvPr id="20" name="Рисунок 19" descr="n_integration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00892" y="3577394"/>
            <a:ext cx="671740" cy="52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658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0" tIns="0" rIns="0" bIns="0" rtlCol="0">
        <a:noAutofit/>
      </a:bodyPr>
      <a:lstStyle>
        <a:defPPr>
          <a:defRPr sz="1200" dirty="0" smtClean="0">
            <a:solidFill>
              <a:srgbClr val="44697D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4653</TotalTime>
  <Words>650</Words>
  <Application>Microsoft Office PowerPoint</Application>
  <PresentationFormat>Экран (4:3)</PresentationFormat>
  <Paragraphs>172</Paragraphs>
  <Slides>27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1_Тема Office</vt:lpstr>
      <vt:lpstr>Онлайн-страхование – возможности продаж через Интернет</vt:lpstr>
      <vt:lpstr>О нас</vt:lpstr>
      <vt:lpstr>Подключение  платежных  систем</vt:lpstr>
      <vt:lpstr>На мировом рынке e-payment популярны банковские карты. В России – терминалы, карты, e-money.</vt:lpstr>
      <vt:lpstr>ВАЖНО дать пользователю</vt:lpstr>
      <vt:lpstr>Электронные пути денег клиента к страховой</vt:lpstr>
      <vt:lpstr>…ЭТО ДЕСЯТКИ ПЛАТЕЖНЫХ СИСТЕМ</vt:lpstr>
      <vt:lpstr>У ВАС ВСЕГДА ЕСТЬ ВЫБОР</vt:lpstr>
      <vt:lpstr>Каждое прямое подключение отнимает время IT,  юристов, менеджеров и стоит денег</vt:lpstr>
      <vt:lpstr>Агрегатор — набор платежных систем через единый платежный шлюз / по единому договору</vt:lpstr>
      <vt:lpstr>Обслуживание</vt:lpstr>
      <vt:lpstr>Личный web-кабинет: всё о платежах клиентов</vt:lpstr>
      <vt:lpstr>Эквайринг банковсковских карт</vt:lpstr>
      <vt:lpstr>Агрегатор – это удобно и выгодно</vt:lpstr>
      <vt:lpstr>Критерии выбора платежных систем</vt:lpstr>
      <vt:lpstr>Критерии выбора платежных систем  (по размеру среднего чека) </vt:lpstr>
      <vt:lpstr>Рынок в разрезе компаний – основных платежных систем (РФ, %)</vt:lpstr>
      <vt:lpstr>Варианты подключения</vt:lpstr>
      <vt:lpstr>Прямая интеграция на сайте  (White Label-интеграция через API)</vt:lpstr>
      <vt:lpstr>Страница агрегатора, стилизованная  под дизайн сайта</vt:lpstr>
      <vt:lpstr>Платежная форма банковских карт</vt:lpstr>
      <vt:lpstr>Интеграция в два клика: универсальная платежная страница</vt:lpstr>
      <vt:lpstr>Пример универсальной платежной страницы</vt:lpstr>
      <vt:lpstr>Предустановленная API-интеграция в CMS</vt:lpstr>
      <vt:lpstr>Наши клиенты – более 2 000 проектов</vt:lpstr>
      <vt:lpstr>Контактные данные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 Атантаева</dc:creator>
  <cp:lastModifiedBy>y.atantaeva</cp:lastModifiedBy>
  <cp:revision>103</cp:revision>
  <dcterms:created xsi:type="dcterms:W3CDTF">2014-03-05T11:12:08Z</dcterms:created>
  <dcterms:modified xsi:type="dcterms:W3CDTF">2014-10-06T15:03:49Z</dcterms:modified>
</cp:coreProperties>
</file>